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Arimo Bold" panose="020B0604020202020204" charset="0"/>
      <p:regular r:id="rId24"/>
    </p:embeddedFont>
    <p:embeddedFont>
      <p:font typeface="Canva Sans Bold" panose="020B0604020202020204" charset="0"/>
      <p:regular r:id="rId25"/>
    </p:embeddedFont>
    <p:embeddedFont>
      <p:font typeface="FB Anakonda" panose="020B0604020202020204" charset="-79"/>
      <p:regular r:id="rId26"/>
    </p:embeddedFont>
    <p:embeddedFont>
      <p:font typeface="FB Disco" panose="020B0604020202020204" charset="-79"/>
      <p:regular r:id="rId27"/>
    </p:embeddedFont>
    <p:embeddedFont>
      <p:font typeface="ploni-yad" panose="020B0604020202020204" charset="-79"/>
      <p:regular r:id="rId28"/>
    </p:embeddedFont>
    <p:embeddedFont>
      <p:font typeface="ploni-yad Bold" panose="020B0604020202020204" charset="-79"/>
      <p:regular r:id="rId29"/>
    </p:embeddedFont>
    <p:embeddedFont>
      <p:font typeface="Suez One" panose="020F0502020204030204" pitchFamily="2" charset="-79"/>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933" y="6020941"/>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10476909"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4568727" y="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5038620" y="-12700"/>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4187727" y="5880099"/>
            <a:ext cx="3770347" cy="4406899"/>
            <a:chOff x="0" y="0"/>
            <a:chExt cx="3574848" cy="4178394"/>
          </a:xfrm>
        </p:grpSpPr>
        <p:sp>
          <p:nvSpPr>
            <p:cNvPr id="10" name="Freeform 10"/>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1" name="Group 11"/>
          <p:cNvGrpSpPr/>
          <p:nvPr/>
        </p:nvGrpSpPr>
        <p:grpSpPr>
          <a:xfrm>
            <a:off x="16674548" y="-12700"/>
            <a:ext cx="1286295" cy="10299701"/>
            <a:chOff x="0" y="0"/>
            <a:chExt cx="1219598" cy="9765642"/>
          </a:xfrm>
        </p:grpSpPr>
        <p:sp>
          <p:nvSpPr>
            <p:cNvPr id="12" name="Freeform 12"/>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3" name="Group 13"/>
          <p:cNvGrpSpPr/>
          <p:nvPr/>
        </p:nvGrpSpPr>
        <p:grpSpPr>
          <a:xfrm>
            <a:off x="16372131" y="-12702"/>
            <a:ext cx="1600155" cy="10299701"/>
            <a:chOff x="0" y="0"/>
            <a:chExt cx="1517184" cy="9765642"/>
          </a:xfrm>
        </p:grpSpPr>
        <p:sp>
          <p:nvSpPr>
            <p:cNvPr id="14" name="Freeform 14"/>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5" name="Group 15"/>
          <p:cNvGrpSpPr/>
          <p:nvPr/>
        </p:nvGrpSpPr>
        <p:grpSpPr>
          <a:xfrm>
            <a:off x="12276873" y="-30505"/>
            <a:ext cx="6057818" cy="10317504"/>
            <a:chOff x="0" y="0"/>
            <a:chExt cx="8077091" cy="13756672"/>
          </a:xfrm>
        </p:grpSpPr>
        <p:sp>
          <p:nvSpPr>
            <p:cNvPr id="16" name="AutoShape 16"/>
            <p:cNvSpPr/>
            <p:nvPr/>
          </p:nvSpPr>
          <p:spPr>
            <a:xfrm rot="-2023717">
              <a:off x="-812511" y="11053120"/>
              <a:ext cx="9696074" cy="0"/>
            </a:xfrm>
            <a:prstGeom prst="line">
              <a:avLst/>
            </a:prstGeom>
            <a:ln w="12700" cap="rnd">
              <a:solidFill>
                <a:srgbClr val="5FCBEF"/>
              </a:solidFill>
              <a:prstDash val="solid"/>
              <a:headEnd type="none" w="sm" len="sm"/>
              <a:tailEnd type="none" w="sm" len="sm"/>
            </a:ln>
          </p:spPr>
          <p:txBody>
            <a:bodyPr/>
            <a:lstStyle/>
            <a:p>
              <a:endParaRPr lang="he-IL"/>
            </a:p>
          </p:txBody>
        </p:sp>
        <p:grpSp>
          <p:nvGrpSpPr>
            <p:cNvPr id="17" name="Group 17"/>
            <p:cNvGrpSpPr/>
            <p:nvPr/>
          </p:nvGrpSpPr>
          <p:grpSpPr>
            <a:xfrm>
              <a:off x="3772249" y="0"/>
              <a:ext cx="4285752" cy="13732934"/>
              <a:chOff x="0" y="0"/>
              <a:chExt cx="3047646" cy="9765642"/>
            </a:xfrm>
          </p:grpSpPr>
          <p:sp>
            <p:nvSpPr>
              <p:cNvPr id="18" name="Freeform 18"/>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9" name="Group 19"/>
            <p:cNvGrpSpPr/>
            <p:nvPr/>
          </p:nvGrpSpPr>
          <p:grpSpPr>
            <a:xfrm>
              <a:off x="5888919" y="9804400"/>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Freeform 21" descr="Image result for ‫שמירה על רכוש בית הספר‬‎"/>
          <p:cNvSpPr/>
          <p:nvPr/>
        </p:nvSpPr>
        <p:spPr>
          <a:xfrm>
            <a:off x="5636810" y="2916849"/>
            <a:ext cx="6278811" cy="3525658"/>
          </a:xfrm>
          <a:custGeom>
            <a:avLst/>
            <a:gdLst/>
            <a:ahLst/>
            <a:cxnLst/>
            <a:rect l="l" t="t" r="r" b="b"/>
            <a:pathLst>
              <a:path w="6278811" h="3525658">
                <a:moveTo>
                  <a:pt x="0" y="0"/>
                </a:moveTo>
                <a:lnTo>
                  <a:pt x="6278811" y="0"/>
                </a:lnTo>
                <a:lnTo>
                  <a:pt x="6278811" y="3525658"/>
                </a:lnTo>
                <a:lnTo>
                  <a:pt x="0" y="3525658"/>
                </a:lnTo>
                <a:lnTo>
                  <a:pt x="0" y="0"/>
                </a:lnTo>
                <a:close/>
              </a:path>
            </a:pathLst>
          </a:custGeom>
          <a:blipFill>
            <a:blip r:embed="rId2"/>
            <a:stretch>
              <a:fillRect b="-16396"/>
            </a:stretch>
          </a:blipFill>
        </p:spPr>
        <p:txBody>
          <a:bodyPr/>
          <a:lstStyle/>
          <a:p>
            <a:endParaRPr lang="he-IL"/>
          </a:p>
        </p:txBody>
      </p:sp>
      <p:sp>
        <p:nvSpPr>
          <p:cNvPr id="22" name="Freeform 22" descr="Image result for ‫תקנון‬‎"/>
          <p:cNvSpPr/>
          <p:nvPr/>
        </p:nvSpPr>
        <p:spPr>
          <a:xfrm>
            <a:off x="6566515" y="6621159"/>
            <a:ext cx="4286250" cy="2700300"/>
          </a:xfrm>
          <a:custGeom>
            <a:avLst/>
            <a:gdLst/>
            <a:ahLst/>
            <a:cxnLst/>
            <a:rect l="l" t="t" r="r" b="b"/>
            <a:pathLst>
              <a:path w="4286250" h="2700300">
                <a:moveTo>
                  <a:pt x="0" y="0"/>
                </a:moveTo>
                <a:lnTo>
                  <a:pt x="4286250" y="0"/>
                </a:lnTo>
                <a:lnTo>
                  <a:pt x="4286250" y="2700300"/>
                </a:lnTo>
                <a:lnTo>
                  <a:pt x="0" y="2700300"/>
                </a:lnTo>
                <a:lnTo>
                  <a:pt x="0" y="0"/>
                </a:lnTo>
                <a:close/>
              </a:path>
            </a:pathLst>
          </a:custGeom>
          <a:blipFill>
            <a:blip r:embed="rId3"/>
            <a:stretch>
              <a:fillRect b="-33864"/>
            </a:stretch>
          </a:blipFill>
        </p:spPr>
        <p:txBody>
          <a:bodyPr/>
          <a:lstStyle/>
          <a:p>
            <a:endParaRPr lang="he-IL"/>
          </a:p>
        </p:txBody>
      </p:sp>
      <p:sp>
        <p:nvSpPr>
          <p:cNvPr id="23" name="Freeform 23"/>
          <p:cNvSpPr/>
          <p:nvPr/>
        </p:nvSpPr>
        <p:spPr>
          <a:xfrm>
            <a:off x="15090996" y="174948"/>
            <a:ext cx="2768911" cy="1860162"/>
          </a:xfrm>
          <a:custGeom>
            <a:avLst/>
            <a:gdLst/>
            <a:ahLst/>
            <a:cxnLst/>
            <a:rect l="l" t="t" r="r" b="b"/>
            <a:pathLst>
              <a:path w="2768911" h="1860162">
                <a:moveTo>
                  <a:pt x="0" y="0"/>
                </a:moveTo>
                <a:lnTo>
                  <a:pt x="2768911" y="0"/>
                </a:lnTo>
                <a:lnTo>
                  <a:pt x="2768911" y="1860162"/>
                </a:lnTo>
                <a:lnTo>
                  <a:pt x="0" y="1860162"/>
                </a:lnTo>
                <a:lnTo>
                  <a:pt x="0" y="0"/>
                </a:lnTo>
                <a:close/>
              </a:path>
            </a:pathLst>
          </a:custGeom>
          <a:blipFill>
            <a:blip r:embed="rId4"/>
            <a:stretch>
              <a:fillRect l="-17386" r="-17386"/>
            </a:stretch>
          </a:blipFill>
        </p:spPr>
        <p:txBody>
          <a:bodyPr/>
          <a:lstStyle/>
          <a:p>
            <a:endParaRPr lang="he-IL"/>
          </a:p>
        </p:txBody>
      </p:sp>
      <p:sp>
        <p:nvSpPr>
          <p:cNvPr id="24" name="Freeform 24"/>
          <p:cNvSpPr/>
          <p:nvPr/>
        </p:nvSpPr>
        <p:spPr>
          <a:xfrm>
            <a:off x="19156386" y="449266"/>
            <a:ext cx="2488014" cy="2169242"/>
          </a:xfrm>
          <a:custGeom>
            <a:avLst/>
            <a:gdLst/>
            <a:ahLst/>
            <a:cxnLst/>
            <a:rect l="l" t="t" r="r" b="b"/>
            <a:pathLst>
              <a:path w="2488014" h="2169242">
                <a:moveTo>
                  <a:pt x="0" y="0"/>
                </a:moveTo>
                <a:lnTo>
                  <a:pt x="2488014" y="0"/>
                </a:lnTo>
                <a:lnTo>
                  <a:pt x="2488014" y="2169242"/>
                </a:lnTo>
                <a:lnTo>
                  <a:pt x="0" y="2169242"/>
                </a:lnTo>
                <a:lnTo>
                  <a:pt x="0" y="0"/>
                </a:lnTo>
                <a:close/>
              </a:path>
            </a:pathLst>
          </a:custGeom>
          <a:blipFill>
            <a:blip r:embed="rId4"/>
            <a:stretch>
              <a:fillRect l="-37455" r="-37455"/>
            </a:stretch>
          </a:blipFill>
        </p:spPr>
        <p:txBody>
          <a:bodyPr/>
          <a:lstStyle/>
          <a:p>
            <a:endParaRPr lang="he-IL"/>
          </a:p>
        </p:txBody>
      </p:sp>
      <p:sp>
        <p:nvSpPr>
          <p:cNvPr id="25" name="TextBox 25"/>
          <p:cNvSpPr txBox="1"/>
          <p:nvPr/>
        </p:nvSpPr>
        <p:spPr>
          <a:xfrm>
            <a:off x="1798361" y="4015368"/>
            <a:ext cx="3800349" cy="1072886"/>
          </a:xfrm>
          <a:prstGeom prst="rect">
            <a:avLst/>
          </a:prstGeom>
        </p:spPr>
        <p:txBody>
          <a:bodyPr lIns="0" tIns="0" rIns="0" bIns="0" rtlCol="0" anchor="t">
            <a:spAutoFit/>
          </a:bodyPr>
          <a:lstStyle/>
          <a:p>
            <a:pPr algn="ctr" rtl="1">
              <a:lnSpc>
                <a:spcPts val="8240"/>
              </a:lnSpc>
            </a:pPr>
            <a:r>
              <a:rPr lang="he-IL" sz="6867" b="1">
                <a:solidFill>
                  <a:srgbClr val="002060"/>
                </a:solidFill>
                <a:latin typeface="Arimo Bold"/>
                <a:ea typeface="Arimo Bold"/>
                <a:cs typeface="Arimo Bold"/>
                <a:sym typeface="Arimo Bold"/>
                <a:rtl/>
              </a:rPr>
              <a:t>התשפ”ז</a:t>
            </a:r>
          </a:p>
        </p:txBody>
      </p:sp>
      <p:sp>
        <p:nvSpPr>
          <p:cNvPr id="26" name="Freeform 26" descr="בית ספר עליות רמת גן – לוח הודעות"/>
          <p:cNvSpPr/>
          <p:nvPr/>
        </p:nvSpPr>
        <p:spPr>
          <a:xfrm rot="-1646968">
            <a:off x="677393" y="202578"/>
            <a:ext cx="1727582" cy="2932870"/>
          </a:xfrm>
          <a:custGeom>
            <a:avLst/>
            <a:gdLst/>
            <a:ahLst/>
            <a:cxnLst/>
            <a:rect l="l" t="t" r="r" b="b"/>
            <a:pathLst>
              <a:path w="1727582" h="2932870">
                <a:moveTo>
                  <a:pt x="0" y="0"/>
                </a:moveTo>
                <a:lnTo>
                  <a:pt x="1727581" y="0"/>
                </a:lnTo>
                <a:lnTo>
                  <a:pt x="1727581" y="2932871"/>
                </a:lnTo>
                <a:lnTo>
                  <a:pt x="0" y="2932871"/>
                </a:lnTo>
                <a:lnTo>
                  <a:pt x="0" y="0"/>
                </a:lnTo>
                <a:close/>
              </a:path>
            </a:pathLst>
          </a:custGeom>
          <a:blipFill>
            <a:blip r:embed="rId5"/>
            <a:stretch>
              <a:fillRect/>
            </a:stretch>
          </a:blipFill>
        </p:spPr>
        <p:txBody>
          <a:bodyPr/>
          <a:lstStyle/>
          <a:p>
            <a:endParaRPr lang="he-IL"/>
          </a:p>
        </p:txBody>
      </p:sp>
      <p:sp>
        <p:nvSpPr>
          <p:cNvPr id="27" name="Freeform 27"/>
          <p:cNvSpPr/>
          <p:nvPr/>
        </p:nvSpPr>
        <p:spPr>
          <a:xfrm>
            <a:off x="4070637" y="9069784"/>
            <a:ext cx="7996686" cy="974926"/>
          </a:xfrm>
          <a:custGeom>
            <a:avLst/>
            <a:gdLst/>
            <a:ahLst/>
            <a:cxnLst/>
            <a:rect l="l" t="t" r="r" b="b"/>
            <a:pathLst>
              <a:path w="7996686" h="974926">
                <a:moveTo>
                  <a:pt x="0" y="0"/>
                </a:moveTo>
                <a:lnTo>
                  <a:pt x="7996686" y="0"/>
                </a:lnTo>
                <a:lnTo>
                  <a:pt x="7996686" y="974927"/>
                </a:lnTo>
                <a:lnTo>
                  <a:pt x="0" y="974927"/>
                </a:lnTo>
                <a:lnTo>
                  <a:pt x="0" y="0"/>
                </a:lnTo>
                <a:close/>
              </a:path>
            </a:pathLst>
          </a:custGeom>
          <a:blipFill>
            <a:blip r:embed="rId6"/>
            <a:stretch>
              <a:fillRect l="-2375" r="-2375"/>
            </a:stretch>
          </a:blipFill>
        </p:spPr>
        <p:txBody>
          <a:bodyPr/>
          <a:lstStyle/>
          <a:p>
            <a:endParaRPr lang="he-IL"/>
          </a:p>
        </p:txBody>
      </p:sp>
      <p:sp>
        <p:nvSpPr>
          <p:cNvPr id="28" name="Freeform 28"/>
          <p:cNvSpPr/>
          <p:nvPr/>
        </p:nvSpPr>
        <p:spPr>
          <a:xfrm>
            <a:off x="6693474" y="-182333"/>
            <a:ext cx="4032333" cy="3432439"/>
          </a:xfrm>
          <a:custGeom>
            <a:avLst/>
            <a:gdLst/>
            <a:ahLst/>
            <a:cxnLst/>
            <a:rect l="l" t="t" r="r" b="b"/>
            <a:pathLst>
              <a:path w="4032333" h="3432439">
                <a:moveTo>
                  <a:pt x="0" y="0"/>
                </a:moveTo>
                <a:lnTo>
                  <a:pt x="4032333" y="0"/>
                </a:lnTo>
                <a:lnTo>
                  <a:pt x="4032333" y="3432440"/>
                </a:lnTo>
                <a:lnTo>
                  <a:pt x="0" y="3432440"/>
                </a:lnTo>
                <a:lnTo>
                  <a:pt x="0" y="0"/>
                </a:lnTo>
                <a:close/>
              </a:path>
            </a:pathLst>
          </a:custGeom>
          <a:blipFill>
            <a:blip r:embed="rId7"/>
            <a:stretch>
              <a:fillRect l="-67" r="-67"/>
            </a:stretch>
          </a:blipFill>
        </p:spPr>
        <p:txBody>
          <a:bodyPr/>
          <a:lstStyle/>
          <a:p>
            <a:endParaRPr lang="he-IL"/>
          </a:p>
        </p:txBody>
      </p:sp>
      <p:sp>
        <p:nvSpPr>
          <p:cNvPr id="29" name="TextBox 29"/>
          <p:cNvSpPr txBox="1"/>
          <p:nvPr/>
        </p:nvSpPr>
        <p:spPr>
          <a:xfrm>
            <a:off x="5788512" y="4993004"/>
            <a:ext cx="6278811" cy="887095"/>
          </a:xfrm>
          <a:prstGeom prst="rect">
            <a:avLst/>
          </a:prstGeom>
        </p:spPr>
        <p:txBody>
          <a:bodyPr lIns="0" tIns="0" rIns="0" bIns="0" rtlCol="0" anchor="t">
            <a:spAutoFit/>
          </a:bodyPr>
          <a:lstStyle/>
          <a:p>
            <a:pPr algn="ctr" rtl="1">
              <a:lnSpc>
                <a:spcPts val="7279"/>
              </a:lnSpc>
            </a:pPr>
            <a:r>
              <a:rPr lang="he-IL" sz="5199" b="1">
                <a:solidFill>
                  <a:srgbClr val="905F30"/>
                </a:solidFill>
                <a:latin typeface="Canva Sans Bold"/>
                <a:ea typeface="Canva Sans Bold"/>
                <a:cs typeface="Canva Sans Bold"/>
                <a:sym typeface="Canva Sans Bold"/>
                <a:rtl/>
              </a:rPr>
              <a:t>מקוצר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94359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105054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4597251" y="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5067144" y="-12700"/>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4216251" y="5880099"/>
            <a:ext cx="3770347" cy="4406899"/>
            <a:chOff x="0" y="0"/>
            <a:chExt cx="3574848" cy="4178394"/>
          </a:xfrm>
        </p:grpSpPr>
        <p:sp>
          <p:nvSpPr>
            <p:cNvPr id="10" name="Freeform 10"/>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1" name="Group 11"/>
          <p:cNvGrpSpPr/>
          <p:nvPr/>
        </p:nvGrpSpPr>
        <p:grpSpPr>
          <a:xfrm>
            <a:off x="12234711" y="-12700"/>
            <a:ext cx="6053289" cy="10317504"/>
            <a:chOff x="0" y="0"/>
            <a:chExt cx="8071052" cy="13756672"/>
          </a:xfrm>
        </p:grpSpPr>
        <p:sp>
          <p:nvSpPr>
            <p:cNvPr id="12" name="AutoShape 12"/>
            <p:cNvSpPr/>
            <p:nvPr/>
          </p:nvSpPr>
          <p:spPr>
            <a:xfrm rot="-2023717">
              <a:off x="-812511" y="11053120"/>
              <a:ext cx="9696074" cy="0"/>
            </a:xfrm>
            <a:prstGeom prst="line">
              <a:avLst/>
            </a:prstGeom>
            <a:ln w="12700" cap="rnd">
              <a:solidFill>
                <a:srgbClr val="5FCBEF"/>
              </a:solidFill>
              <a:prstDash val="solid"/>
              <a:headEnd type="none" w="sm" len="sm"/>
              <a:tailEnd type="none" w="sm" len="sm"/>
            </a:ln>
          </p:spPr>
          <p:txBody>
            <a:bodyPr/>
            <a:lstStyle/>
            <a:p>
              <a:endParaRPr lang="he-IL"/>
            </a:p>
          </p:txBody>
        </p:sp>
        <p:grpSp>
          <p:nvGrpSpPr>
            <p:cNvPr id="13" name="Group 13"/>
            <p:cNvGrpSpPr/>
            <p:nvPr/>
          </p:nvGrpSpPr>
          <p:grpSpPr>
            <a:xfrm>
              <a:off x="3772249" y="0"/>
              <a:ext cx="4285752" cy="13732934"/>
              <a:chOff x="0" y="0"/>
              <a:chExt cx="3047646" cy="9765642"/>
            </a:xfrm>
          </p:grpSpPr>
          <p:sp>
            <p:nvSpPr>
              <p:cNvPr id="14" name="Freeform 14"/>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grpSp>
        <p:nvGrpSpPr>
          <p:cNvPr id="15" name="Group 15"/>
          <p:cNvGrpSpPr/>
          <p:nvPr/>
        </p:nvGrpSpPr>
        <p:grpSpPr>
          <a:xfrm>
            <a:off x="16703071" y="-12700"/>
            <a:ext cx="1286295" cy="10299701"/>
            <a:chOff x="0" y="0"/>
            <a:chExt cx="1219598" cy="9765642"/>
          </a:xfrm>
        </p:grpSpPr>
        <p:sp>
          <p:nvSpPr>
            <p:cNvPr id="16" name="Freeform 16"/>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7" name="Group 17"/>
          <p:cNvGrpSpPr/>
          <p:nvPr/>
        </p:nvGrpSpPr>
        <p:grpSpPr>
          <a:xfrm>
            <a:off x="16400655" y="-12702"/>
            <a:ext cx="1600155" cy="10299701"/>
            <a:chOff x="0" y="0"/>
            <a:chExt cx="1517184" cy="9765642"/>
          </a:xfrm>
        </p:grpSpPr>
        <p:sp>
          <p:nvSpPr>
            <p:cNvPr id="18" name="Freeform 18"/>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9" name="Group 19"/>
          <p:cNvGrpSpPr/>
          <p:nvPr/>
        </p:nvGrpSpPr>
        <p:grpSpPr>
          <a:xfrm>
            <a:off x="16362553" y="7340599"/>
            <a:ext cx="1641129" cy="2946400"/>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1" name="TextBox 21"/>
          <p:cNvSpPr txBox="1"/>
          <p:nvPr/>
        </p:nvSpPr>
        <p:spPr>
          <a:xfrm>
            <a:off x="8921895" y="1635919"/>
            <a:ext cx="8924925" cy="1609725"/>
          </a:xfrm>
          <a:prstGeom prst="rect">
            <a:avLst/>
          </a:prstGeom>
        </p:spPr>
        <p:txBody>
          <a:bodyPr lIns="0" tIns="0" rIns="0" bIns="0" rtlCol="0" anchor="t">
            <a:spAutoFit/>
          </a:bodyPr>
          <a:lstStyle/>
          <a:p>
            <a:pPr algn="l">
              <a:lnSpc>
                <a:spcPts val="12480"/>
              </a:lnSpc>
            </a:pPr>
            <a:r>
              <a:rPr lang="he-IL" sz="10400">
                <a:solidFill>
                  <a:srgbClr val="236292"/>
                </a:solidFill>
                <a:latin typeface="FB Anakonda"/>
                <a:ea typeface="FB Anakonda"/>
                <a:cs typeface="FB Anakonda"/>
                <a:sym typeface="FB Anakonda"/>
                <a:rtl/>
              </a:rPr>
              <a:t>לנשום עמוק</a:t>
            </a:r>
            <a:r>
              <a:rPr lang="en-US" sz="10400">
                <a:solidFill>
                  <a:srgbClr val="236292"/>
                </a:solidFill>
                <a:latin typeface="FB Anakonda"/>
                <a:ea typeface="FB Anakonda"/>
                <a:cs typeface="FB Anakonda"/>
                <a:sym typeface="FB Anakonda"/>
              </a:rPr>
              <a:t>....</a:t>
            </a:r>
          </a:p>
        </p:txBody>
      </p:sp>
      <p:sp>
        <p:nvSpPr>
          <p:cNvPr id="22" name="TextBox 22"/>
          <p:cNvSpPr txBox="1"/>
          <p:nvPr/>
        </p:nvSpPr>
        <p:spPr>
          <a:xfrm>
            <a:off x="513637" y="3502024"/>
            <a:ext cx="15231323" cy="4581525"/>
          </a:xfrm>
          <a:prstGeom prst="rect">
            <a:avLst/>
          </a:prstGeom>
        </p:spPr>
        <p:txBody>
          <a:bodyPr lIns="0" tIns="0" rIns="0" bIns="0" rtlCol="0" anchor="t">
            <a:spAutoFit/>
          </a:bodyPr>
          <a:lstStyle/>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הייתם/ן בחופשה בתקופה מורכבת השתדלתם לנוח וליהנות וכעת חוזרים ללימודים.</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כולנו רוצים לחיות טוב בסביבה טובה, לעשות טוב, להתקדם ולהתפתח, וגם להצטיין.</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נאסוף את עצמנו, נחזור לשגרת לימודים וניזכר בכללים החשובים שמחייבים את כולנו.</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בואו נתחיל... </a:t>
            </a:r>
          </a:p>
        </p:txBody>
      </p:sp>
      <p:sp>
        <p:nvSpPr>
          <p:cNvPr id="23" name="Freeform 23"/>
          <p:cNvSpPr/>
          <p:nvPr/>
        </p:nvSpPr>
        <p:spPr>
          <a:xfrm>
            <a:off x="2623608" y="7530721"/>
            <a:ext cx="4104456" cy="1712420"/>
          </a:xfrm>
          <a:custGeom>
            <a:avLst/>
            <a:gdLst/>
            <a:ahLst/>
            <a:cxnLst/>
            <a:rect l="l" t="t" r="r" b="b"/>
            <a:pathLst>
              <a:path w="4104456" h="1712420">
                <a:moveTo>
                  <a:pt x="0" y="0"/>
                </a:moveTo>
                <a:lnTo>
                  <a:pt x="4104456" y="0"/>
                </a:lnTo>
                <a:lnTo>
                  <a:pt x="4104456" y="1712419"/>
                </a:lnTo>
                <a:lnTo>
                  <a:pt x="0" y="1712419"/>
                </a:lnTo>
                <a:lnTo>
                  <a:pt x="0" y="0"/>
                </a:lnTo>
                <a:close/>
              </a:path>
            </a:pathLst>
          </a:custGeom>
          <a:blipFill>
            <a:blip r:embed="rId2"/>
            <a:stretch>
              <a:fillRect b="-24453"/>
            </a:stretch>
          </a:blipFill>
        </p:spPr>
        <p:txBody>
          <a:bodyPr/>
          <a:lstStyle/>
          <a:p>
            <a:endParaRPr lang="he-IL"/>
          </a:p>
        </p:txBody>
      </p:sp>
      <p:sp>
        <p:nvSpPr>
          <p:cNvPr id="24" name="Freeform 24"/>
          <p:cNvSpPr/>
          <p:nvPr/>
        </p:nvSpPr>
        <p:spPr>
          <a:xfrm>
            <a:off x="2122632" y="691580"/>
            <a:ext cx="3672408" cy="2448272"/>
          </a:xfrm>
          <a:custGeom>
            <a:avLst/>
            <a:gdLst/>
            <a:ahLst/>
            <a:cxnLst/>
            <a:rect l="l" t="t" r="r" b="b"/>
            <a:pathLst>
              <a:path w="3672408" h="2448272">
                <a:moveTo>
                  <a:pt x="0" y="0"/>
                </a:moveTo>
                <a:lnTo>
                  <a:pt x="3672408" y="0"/>
                </a:lnTo>
                <a:lnTo>
                  <a:pt x="3672408" y="2448272"/>
                </a:lnTo>
                <a:lnTo>
                  <a:pt x="0" y="2448272"/>
                </a:lnTo>
                <a:lnTo>
                  <a:pt x="0" y="0"/>
                </a:lnTo>
                <a:close/>
              </a:path>
            </a:pathLst>
          </a:custGeom>
          <a:blipFill>
            <a:blip r:embed="rId3"/>
            <a:stretch>
              <a:fillRect b="-84"/>
            </a:stretch>
          </a:blipFill>
        </p:spPr>
        <p:txBody>
          <a:bodyPr/>
          <a:lstStyle/>
          <a:p>
            <a:endParaRPr lang="he-I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0709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360293" y="7894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71974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811564"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281457"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430564"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989363"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917384"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14967"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57686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1649557" y="1890713"/>
            <a:ext cx="7213841" cy="3190875"/>
          </a:xfrm>
          <a:prstGeom prst="rect">
            <a:avLst/>
          </a:prstGeom>
        </p:spPr>
        <p:txBody>
          <a:bodyPr lIns="0" tIns="0" rIns="0" bIns="0" rtlCol="0" anchor="t">
            <a:spAutoFit/>
          </a:bodyPr>
          <a:lstStyle/>
          <a:p>
            <a:pPr algn="ctr" rtl="1">
              <a:lnSpc>
                <a:spcPts val="12480"/>
              </a:lnSpc>
            </a:pPr>
            <a:r>
              <a:rPr lang="he-IL" sz="10400">
                <a:solidFill>
                  <a:srgbClr val="002060"/>
                </a:solidFill>
                <a:latin typeface="FB Anakonda"/>
                <a:ea typeface="FB Anakonda"/>
                <a:cs typeface="FB Anakonda"/>
                <a:sym typeface="FB Anakonda"/>
                <a:rtl/>
              </a:rPr>
              <a:t>קוד לבוש תלבושת אחידה</a:t>
            </a:r>
          </a:p>
        </p:txBody>
      </p:sp>
      <p:sp>
        <p:nvSpPr>
          <p:cNvPr id="21" name="Freeform 21"/>
          <p:cNvSpPr/>
          <p:nvPr/>
        </p:nvSpPr>
        <p:spPr>
          <a:xfrm>
            <a:off x="9727411" y="2527848"/>
            <a:ext cx="5046052" cy="2880964"/>
          </a:xfrm>
          <a:custGeom>
            <a:avLst/>
            <a:gdLst/>
            <a:ahLst/>
            <a:cxnLst/>
            <a:rect l="l" t="t" r="r" b="b"/>
            <a:pathLst>
              <a:path w="5046052" h="2880964">
                <a:moveTo>
                  <a:pt x="0" y="0"/>
                </a:moveTo>
                <a:lnTo>
                  <a:pt x="5046053" y="0"/>
                </a:lnTo>
                <a:lnTo>
                  <a:pt x="5046053" y="2880964"/>
                </a:lnTo>
                <a:lnTo>
                  <a:pt x="0" y="2880964"/>
                </a:lnTo>
                <a:lnTo>
                  <a:pt x="0" y="0"/>
                </a:lnTo>
                <a:close/>
              </a:path>
            </a:pathLst>
          </a:custGeom>
          <a:blipFill>
            <a:blip r:embed="rId2"/>
            <a:stretch>
              <a:fillRect/>
            </a:stretch>
          </a:blipFill>
        </p:spPr>
        <p:txBody>
          <a:bodyPr/>
          <a:lstStyle/>
          <a:p>
            <a:endParaRPr lang="he-IL"/>
          </a:p>
        </p:txBody>
      </p:sp>
      <p:sp>
        <p:nvSpPr>
          <p:cNvPr id="22" name="Freeform 22"/>
          <p:cNvSpPr/>
          <p:nvPr/>
        </p:nvSpPr>
        <p:spPr>
          <a:xfrm>
            <a:off x="1548912" y="8147048"/>
            <a:ext cx="5109652" cy="1709293"/>
          </a:xfrm>
          <a:custGeom>
            <a:avLst/>
            <a:gdLst/>
            <a:ahLst/>
            <a:cxnLst/>
            <a:rect l="l" t="t" r="r" b="b"/>
            <a:pathLst>
              <a:path w="5109652" h="1709293">
                <a:moveTo>
                  <a:pt x="0" y="0"/>
                </a:moveTo>
                <a:lnTo>
                  <a:pt x="5109652" y="0"/>
                </a:lnTo>
                <a:lnTo>
                  <a:pt x="5109652" y="1709294"/>
                </a:lnTo>
                <a:lnTo>
                  <a:pt x="0" y="1709294"/>
                </a:lnTo>
                <a:lnTo>
                  <a:pt x="0" y="0"/>
                </a:lnTo>
                <a:close/>
              </a:path>
            </a:pathLst>
          </a:custGeom>
          <a:blipFill>
            <a:blip r:embed="rId3"/>
            <a:stretch>
              <a:fillRect b="-17700"/>
            </a:stretch>
          </a:blipFill>
        </p:spPr>
        <p:txBody>
          <a:bodyPr/>
          <a:lstStyle/>
          <a:p>
            <a:endParaRPr lang="he-IL"/>
          </a:p>
        </p:txBody>
      </p:sp>
      <p:sp>
        <p:nvSpPr>
          <p:cNvPr id="23" name="Freeform 23"/>
          <p:cNvSpPr/>
          <p:nvPr/>
        </p:nvSpPr>
        <p:spPr>
          <a:xfrm>
            <a:off x="6735182" y="87154"/>
            <a:ext cx="3237547" cy="1883092"/>
          </a:xfrm>
          <a:custGeom>
            <a:avLst/>
            <a:gdLst/>
            <a:ahLst/>
            <a:cxnLst/>
            <a:rect l="l" t="t" r="r" b="b"/>
            <a:pathLst>
              <a:path w="3237547" h="1883092">
                <a:moveTo>
                  <a:pt x="0" y="0"/>
                </a:moveTo>
                <a:lnTo>
                  <a:pt x="3237548" y="0"/>
                </a:lnTo>
                <a:lnTo>
                  <a:pt x="3237548" y="1883092"/>
                </a:lnTo>
                <a:lnTo>
                  <a:pt x="0" y="1883092"/>
                </a:lnTo>
                <a:lnTo>
                  <a:pt x="0" y="0"/>
                </a:lnTo>
                <a:close/>
              </a:path>
            </a:pathLst>
          </a:custGeom>
          <a:blipFill>
            <a:blip r:embed="rId4"/>
            <a:stretch>
              <a:fillRect t="-21" b="-21"/>
            </a:stretch>
          </a:blipFill>
        </p:spPr>
        <p:txBody>
          <a:bodyPr/>
          <a:lstStyle/>
          <a:p>
            <a:endParaRPr lang="he-IL"/>
          </a:p>
        </p:txBody>
      </p:sp>
      <p:sp>
        <p:nvSpPr>
          <p:cNvPr id="24" name="Freeform 24"/>
          <p:cNvSpPr/>
          <p:nvPr/>
        </p:nvSpPr>
        <p:spPr>
          <a:xfrm rot="-6993364">
            <a:off x="9192766" y="6396750"/>
            <a:ext cx="2712894" cy="2874589"/>
          </a:xfrm>
          <a:custGeom>
            <a:avLst/>
            <a:gdLst/>
            <a:ahLst/>
            <a:cxnLst/>
            <a:rect l="l" t="t" r="r" b="b"/>
            <a:pathLst>
              <a:path w="2712894" h="2874589">
                <a:moveTo>
                  <a:pt x="0" y="0"/>
                </a:moveTo>
                <a:lnTo>
                  <a:pt x="2712893" y="0"/>
                </a:lnTo>
                <a:lnTo>
                  <a:pt x="2712893" y="2874589"/>
                </a:lnTo>
                <a:lnTo>
                  <a:pt x="0" y="28745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25" name="TextBox 25"/>
          <p:cNvSpPr txBox="1"/>
          <p:nvPr/>
        </p:nvSpPr>
        <p:spPr>
          <a:xfrm>
            <a:off x="12566409" y="5771802"/>
            <a:ext cx="1739046" cy="1257300"/>
          </a:xfrm>
          <a:prstGeom prst="rect">
            <a:avLst/>
          </a:prstGeom>
        </p:spPr>
        <p:txBody>
          <a:bodyPr lIns="0" tIns="0" rIns="0" bIns="0" rtlCol="0" anchor="t">
            <a:spAutoFit/>
          </a:bodyPr>
          <a:lstStyle/>
          <a:p>
            <a:pPr algn="ctr">
              <a:lnSpc>
                <a:spcPts val="9720"/>
              </a:lnSpc>
            </a:pPr>
            <a:r>
              <a:rPr lang="he-IL" sz="8100">
                <a:solidFill>
                  <a:srgbClr val="286C9E"/>
                </a:solidFill>
                <a:latin typeface="FB Anakonda"/>
                <a:ea typeface="FB Anakonda"/>
                <a:cs typeface="FB Anakonda"/>
                <a:sym typeface="FB Anakonda"/>
                <a:rtl/>
              </a:rPr>
              <a:t>מזה</a:t>
            </a:r>
          </a:p>
        </p:txBody>
      </p:sp>
      <p:sp>
        <p:nvSpPr>
          <p:cNvPr id="26" name="TextBox 26"/>
          <p:cNvSpPr txBox="1"/>
          <p:nvPr/>
        </p:nvSpPr>
        <p:spPr>
          <a:xfrm>
            <a:off x="6696664" y="7191107"/>
            <a:ext cx="1657292" cy="1257300"/>
          </a:xfrm>
          <a:prstGeom prst="rect">
            <a:avLst/>
          </a:prstGeom>
        </p:spPr>
        <p:txBody>
          <a:bodyPr lIns="0" tIns="0" rIns="0" bIns="0" rtlCol="0" anchor="t">
            <a:spAutoFit/>
          </a:bodyPr>
          <a:lstStyle/>
          <a:p>
            <a:pPr algn="ctr">
              <a:lnSpc>
                <a:spcPts val="9720"/>
              </a:lnSpc>
            </a:pPr>
            <a:r>
              <a:rPr lang="he-IL" sz="8100">
                <a:solidFill>
                  <a:srgbClr val="286C9E"/>
                </a:solidFill>
                <a:latin typeface="FB Anakonda"/>
                <a:ea typeface="FB Anakonda"/>
                <a:cs typeface="FB Anakonda"/>
                <a:sym typeface="FB Anakonda"/>
                <a:rtl/>
              </a:rPr>
              <a:t>לזה</a:t>
            </a:r>
          </a:p>
        </p:txBody>
      </p:sp>
      <p:sp>
        <p:nvSpPr>
          <p:cNvPr id="27" name="TextBox 27"/>
          <p:cNvSpPr txBox="1"/>
          <p:nvPr/>
        </p:nvSpPr>
        <p:spPr>
          <a:xfrm>
            <a:off x="1344286" y="5179592"/>
            <a:ext cx="7274739" cy="1616913"/>
          </a:xfrm>
          <a:prstGeom prst="rect">
            <a:avLst/>
          </a:prstGeom>
        </p:spPr>
        <p:txBody>
          <a:bodyPr lIns="0" tIns="0" rIns="0" bIns="0" rtlCol="0" anchor="t">
            <a:spAutoFit/>
          </a:bodyPr>
          <a:lstStyle/>
          <a:p>
            <a:pPr algn="ctr" rtl="1">
              <a:lnSpc>
                <a:spcPts val="3278"/>
              </a:lnSpc>
            </a:pPr>
            <a:r>
              <a:rPr lang="he-IL" sz="2342">
                <a:solidFill>
                  <a:srgbClr val="236292"/>
                </a:solidFill>
                <a:latin typeface="Suez One"/>
                <a:ea typeface="Suez One"/>
                <a:cs typeface="Suez One"/>
                <a:sym typeface="Suez One"/>
                <a:rtl/>
              </a:rPr>
              <a:t> כלל התלמידים והתלמידות מחוייבים להגיע לבית הספר בלבוש הולם, נקי ומכובד. הקפדה על קוד לבוש נועדה ליצור אווירה לימודית נאותה. קוד הלבוש הינו עירוני ויחול על כל בתי הספר בעיר על פי כללי  וחוזרי מנכ”ל</a:t>
            </a:r>
            <a:r>
              <a:rPr lang="ar-EG" sz="2342">
                <a:solidFill>
                  <a:srgbClr val="000000"/>
                </a:solidFill>
                <a:latin typeface="Suez One"/>
                <a:ea typeface="Suez One"/>
                <a:cs typeface="Suez One"/>
                <a:sym typeface="Suez One"/>
                <a:rt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49" y="5974649"/>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52698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6959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78775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25764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406751"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965551"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893571"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46871" y="1141"/>
            <a:ext cx="1641129" cy="10299702"/>
            <a:chOff x="0" y="0"/>
            <a:chExt cx="2188172" cy="13732936"/>
          </a:xfrm>
        </p:grpSpPr>
        <p:grpSp>
          <p:nvGrpSpPr>
            <p:cNvPr id="17" name="Group 17"/>
            <p:cNvGrpSpPr/>
            <p:nvPr/>
          </p:nvGrpSpPr>
          <p:grpSpPr>
            <a:xfrm>
              <a:off x="50802" y="0"/>
              <a:ext cx="2133540" cy="13732934"/>
              <a:chOff x="0" y="0"/>
              <a:chExt cx="1517184" cy="9765642"/>
            </a:xfrm>
          </p:grpSpPr>
          <p:sp>
            <p:nvSpPr>
              <p:cNvPr id="18" name="Freeform 18"/>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9" name="Group 19"/>
            <p:cNvGrpSpPr/>
            <p:nvPr/>
          </p:nvGrpSpPr>
          <p:grpSpPr>
            <a:xfrm>
              <a:off x="0" y="9804402"/>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TextBox 21"/>
          <p:cNvSpPr txBox="1"/>
          <p:nvPr/>
        </p:nvSpPr>
        <p:spPr>
          <a:xfrm>
            <a:off x="6165530" y="754269"/>
            <a:ext cx="6677111" cy="1971675"/>
          </a:xfrm>
          <a:prstGeom prst="rect">
            <a:avLst/>
          </a:prstGeom>
        </p:spPr>
        <p:txBody>
          <a:bodyPr lIns="0" tIns="0" rIns="0" bIns="0" rtlCol="0" anchor="t">
            <a:spAutoFit/>
          </a:bodyPr>
          <a:lstStyle/>
          <a:p>
            <a:pPr algn="r">
              <a:lnSpc>
                <a:spcPts val="12480"/>
              </a:lnSpc>
            </a:pPr>
            <a:r>
              <a:rPr lang="he-IL" sz="10400">
                <a:solidFill>
                  <a:srgbClr val="002060"/>
                </a:solidFill>
                <a:latin typeface="FB Anakonda"/>
                <a:ea typeface="FB Anakonda"/>
                <a:cs typeface="FB Anakonda"/>
                <a:sym typeface="FB Anakonda"/>
                <a:rtl/>
              </a:rPr>
              <a:t>כללי הופעה</a:t>
            </a:r>
          </a:p>
          <a:p>
            <a:pPr algn="r">
              <a:lnSpc>
                <a:spcPts val="2915"/>
              </a:lnSpc>
            </a:pPr>
            <a:r>
              <a:rPr lang="en-US" sz="2429" b="1">
                <a:solidFill>
                  <a:srgbClr val="236292"/>
                </a:solidFill>
                <a:latin typeface="Arimo Bold"/>
                <a:ea typeface="Arimo Bold"/>
                <a:cs typeface="Arimo Bold"/>
                <a:sym typeface="Arimo Bold"/>
              </a:rPr>
              <a:t>:</a:t>
            </a:r>
          </a:p>
        </p:txBody>
      </p:sp>
      <p:sp>
        <p:nvSpPr>
          <p:cNvPr id="22" name="TextBox 22"/>
          <p:cNvSpPr txBox="1"/>
          <p:nvPr/>
        </p:nvSpPr>
        <p:spPr>
          <a:xfrm>
            <a:off x="-246529" y="3148900"/>
            <a:ext cx="15504173" cy="7648575"/>
          </a:xfrm>
          <a:prstGeom prst="rect">
            <a:avLst/>
          </a:prstGeom>
        </p:spPr>
        <p:txBody>
          <a:bodyPr lIns="0" tIns="0" rIns="0" bIns="0" rtlCol="0" anchor="t">
            <a:spAutoFit/>
          </a:bodyPr>
          <a:lstStyle/>
          <a:p>
            <a:pPr marL="463294" lvl="1" indent="-231647" algn="r" rtl="1">
              <a:lnSpc>
                <a:spcPts val="4320"/>
              </a:lnSpc>
              <a:buFont typeface="Arial"/>
              <a:buChar char="•"/>
            </a:pPr>
            <a:r>
              <a:rPr lang="he-IL" sz="3600" b="1">
                <a:solidFill>
                  <a:srgbClr val="236292"/>
                </a:solidFill>
                <a:latin typeface="ploni-yad Bold"/>
                <a:ea typeface="ploni-yad Bold"/>
                <a:cs typeface="ploni-yad Bold"/>
                <a:sym typeface="ploni-yad Bold"/>
                <a:rtl/>
              </a:rPr>
              <a:t>יש ללבוש חולצות בעלות שרוולים, ללא גזרות פרובוקטיביות כגון גופיות, חולצות בטן, קרעים, חולצות בעלות מחשופים עמוקים וכדומה.. החולצה תהיה בעלת צבע אחיד ללא הדפסים וציורים. על החולצה יופיע סמל ביה”ס מודפס ומוטמע בחזית החולצה בצד שמאל  בכל צבע לבחירתכם/ן . בטקסים יש להגיע לבושים בחולצה לבנה.</a:t>
            </a:r>
          </a:p>
          <a:p>
            <a:pPr marL="463294" lvl="1" indent="-231647" algn="r" rtl="1">
              <a:lnSpc>
                <a:spcPts val="4320"/>
              </a:lnSpc>
              <a:buFont typeface="Arial"/>
              <a:buChar char="•"/>
            </a:pPr>
            <a:r>
              <a:rPr lang="he-IL" sz="3600" b="1">
                <a:solidFill>
                  <a:srgbClr val="236292"/>
                </a:solidFill>
                <a:latin typeface="ploni-yad Bold"/>
                <a:ea typeface="ploni-yad Bold"/>
                <a:cs typeface="ploni-yad Bold"/>
                <a:sym typeface="ploni-yad Bold"/>
                <a:rtl/>
              </a:rPr>
              <a:t>חל איסור הגעה במכנס קצרצר ומכנסונים. </a:t>
            </a:r>
          </a:p>
          <a:p>
            <a:pPr marL="463294" lvl="1" indent="-231647" algn="r" rtl="1">
              <a:lnSpc>
                <a:spcPts val="4320"/>
              </a:lnSpc>
              <a:buFont typeface="Arial"/>
              <a:buChar char="•"/>
            </a:pPr>
            <a:r>
              <a:rPr lang="he-IL" sz="3600" b="1">
                <a:solidFill>
                  <a:srgbClr val="236292"/>
                </a:solidFill>
                <a:latin typeface="ploni-yad Bold"/>
                <a:ea typeface="ploni-yad Bold"/>
                <a:cs typeface="ploni-yad Bold"/>
                <a:sym typeface="ploni-yad Bold"/>
                <a:rtl/>
              </a:rPr>
              <a:t>תלבושת חורף: התלמיד/ה י/תלבש חולצת תלבושת אחידה מתחת למעיל או למיזע (סווטשרט) </a:t>
            </a:r>
            <a:r>
              <a:rPr lang="he-IL" sz="3600" b="1" u="sng">
                <a:solidFill>
                  <a:srgbClr val="236292"/>
                </a:solidFill>
                <a:latin typeface="ploni-yad Bold"/>
                <a:ea typeface="ploni-yad Bold"/>
                <a:cs typeface="ploni-yad Bold"/>
                <a:sym typeface="ploni-yad Bold"/>
                <a:rtl/>
              </a:rPr>
              <a:t>חלק</a:t>
            </a:r>
            <a:r>
              <a:rPr lang="he-IL" sz="3600" b="1">
                <a:solidFill>
                  <a:srgbClr val="236292"/>
                </a:solidFill>
                <a:latin typeface="ploni-yad Bold"/>
                <a:ea typeface="ploni-yad Bold"/>
                <a:cs typeface="ploni-yad Bold"/>
                <a:sym typeface="ploni-yad Bold"/>
                <a:rtl/>
              </a:rPr>
              <a:t> וללא הדפסות. </a:t>
            </a:r>
          </a:p>
          <a:p>
            <a:pPr marL="463294" lvl="1" indent="-231647" algn="r" rtl="1">
              <a:lnSpc>
                <a:spcPts val="4320"/>
              </a:lnSpc>
              <a:buFont typeface="Arial"/>
              <a:buChar char="•"/>
            </a:pPr>
            <a:r>
              <a:rPr lang="he-IL" sz="3600" b="1">
                <a:solidFill>
                  <a:srgbClr val="236292"/>
                </a:solidFill>
                <a:latin typeface="ploni-yad Bold"/>
                <a:ea typeface="ploni-yad Bold"/>
                <a:cs typeface="ploni-yad Bold"/>
                <a:sym typeface="ploni-yad Bold"/>
                <a:rtl/>
              </a:rPr>
              <a:t>יש לנעול נעליים סגורות או סנדלים בלבד. אין לנעול כפכפים או נעלי אצבע או סנדלים פתוחים בביה"ס זאת מטעמי בטיחות.</a:t>
            </a:r>
          </a:p>
          <a:p>
            <a:pPr marL="463294" lvl="1" indent="-231647" algn="r" rtl="1">
              <a:lnSpc>
                <a:spcPts val="4320"/>
              </a:lnSpc>
              <a:buFont typeface="Arial"/>
              <a:buChar char="•"/>
            </a:pPr>
            <a:r>
              <a:rPr lang="he-IL" sz="3600" b="1" u="sng">
                <a:solidFill>
                  <a:srgbClr val="236292"/>
                </a:solidFill>
                <a:latin typeface="ploni-yad Bold"/>
                <a:ea typeface="ploni-yad Bold"/>
                <a:cs typeface="ploni-yad Bold"/>
                <a:sym typeface="ploni-yad Bold"/>
                <a:rtl/>
              </a:rPr>
              <a:t>בחינוך גופני ובמגמות הספורט</a:t>
            </a:r>
            <a:r>
              <a:rPr lang="he-IL" sz="3600" b="1">
                <a:solidFill>
                  <a:srgbClr val="236292"/>
                </a:solidFill>
                <a:latin typeface="ploni-yad Bold"/>
                <a:ea typeface="ploni-yad Bold"/>
                <a:cs typeface="ploni-yad Bold"/>
                <a:sym typeface="ploni-yad Bold"/>
                <a:rtl/>
              </a:rPr>
              <a:t>: חולצת ביה"ס, מכנסי ספורט ונעלי ספורט. </a:t>
            </a:r>
          </a:p>
          <a:p>
            <a:pPr marL="463294" lvl="1" indent="-231647" algn="r" rtl="1">
              <a:lnSpc>
                <a:spcPts val="4320"/>
              </a:lnSpc>
              <a:buFont typeface="Arial"/>
              <a:buChar char="•"/>
            </a:pPr>
            <a:r>
              <a:rPr lang="he-IL" sz="3600" b="1">
                <a:solidFill>
                  <a:srgbClr val="236292"/>
                </a:solidFill>
                <a:latin typeface="ploni-yad Bold"/>
                <a:ea typeface="ploni-yad Bold"/>
                <a:cs typeface="ploni-yad Bold"/>
                <a:sym typeface="ploni-yad Bold"/>
                <a:rtl/>
              </a:rPr>
              <a:t>גם בשיעורי למידה מרחוק, יש להופיע בלבוש הולם</a:t>
            </a:r>
          </a:p>
          <a:p>
            <a:pPr marL="463294" lvl="1" indent="-231647" algn="ctr" rtl="1">
              <a:lnSpc>
                <a:spcPts val="3974"/>
              </a:lnSpc>
              <a:buFont typeface="Arial"/>
              <a:buChar char="•"/>
            </a:pPr>
            <a:r>
              <a:rPr lang="he-IL" sz="3600" b="1" spc="-60">
                <a:solidFill>
                  <a:srgbClr val="002060"/>
                </a:solidFill>
                <a:latin typeface="ploni-yad Bold"/>
                <a:ea typeface="ploni-yad Bold"/>
                <a:cs typeface="ploni-yad Bold"/>
                <a:sym typeface="ploni-yad Bold"/>
                <a:rtl/>
              </a:rPr>
              <a:t>הגעה בתלבושת על פי הכללים הינה חלק מהערכת תפקוד והתנהגות התלמיד/ה.</a:t>
            </a:r>
          </a:p>
          <a:p>
            <a:pPr marL="463294" lvl="1" indent="-231647" algn="r" rtl="1">
              <a:lnSpc>
                <a:spcPts val="4320"/>
              </a:lnSpc>
            </a:pPr>
            <a:endParaRPr lang="he-IL" sz="3600" b="1" spc="-60">
              <a:solidFill>
                <a:srgbClr val="002060"/>
              </a:solidFill>
              <a:latin typeface="ploni-yad Bold"/>
              <a:ea typeface="ploni-yad Bold"/>
              <a:cs typeface="ploni-yad Bold"/>
              <a:sym typeface="ploni-yad Bold"/>
              <a:rtl/>
            </a:endParaRPr>
          </a:p>
          <a:p>
            <a:pPr marL="463294" lvl="1" indent="-231647" algn="r" rtl="1">
              <a:lnSpc>
                <a:spcPts val="4320"/>
              </a:lnSpc>
            </a:pPr>
            <a:endParaRPr lang="he-IL" sz="3600" b="1" spc="-60">
              <a:solidFill>
                <a:srgbClr val="002060"/>
              </a:solidFill>
              <a:latin typeface="ploni-yad Bold"/>
              <a:ea typeface="ploni-yad Bold"/>
              <a:cs typeface="ploni-yad Bold"/>
              <a:sym typeface="ploni-yad Bold"/>
              <a:rtl/>
            </a:endParaRPr>
          </a:p>
        </p:txBody>
      </p:sp>
      <p:sp>
        <p:nvSpPr>
          <p:cNvPr id="23" name="Freeform 23"/>
          <p:cNvSpPr/>
          <p:nvPr/>
        </p:nvSpPr>
        <p:spPr>
          <a:xfrm>
            <a:off x="3656170" y="-74406"/>
            <a:ext cx="2800350" cy="2800350"/>
          </a:xfrm>
          <a:custGeom>
            <a:avLst/>
            <a:gdLst/>
            <a:ahLst/>
            <a:cxnLst/>
            <a:rect l="l" t="t" r="r" b="b"/>
            <a:pathLst>
              <a:path w="2800350" h="2800350">
                <a:moveTo>
                  <a:pt x="0" y="0"/>
                </a:moveTo>
                <a:lnTo>
                  <a:pt x="2800350" y="0"/>
                </a:lnTo>
                <a:lnTo>
                  <a:pt x="2800350" y="2800350"/>
                </a:lnTo>
                <a:lnTo>
                  <a:pt x="0" y="2800350"/>
                </a:lnTo>
                <a:lnTo>
                  <a:pt x="0" y="0"/>
                </a:lnTo>
                <a:close/>
              </a:path>
            </a:pathLst>
          </a:custGeom>
          <a:blipFill>
            <a:blip r:embed="rId2"/>
            <a:stretch>
              <a:fillRect/>
            </a:stretch>
          </a:blipFill>
        </p:spPr>
        <p:txBody>
          <a:bodyPr/>
          <a:lstStyle/>
          <a:p>
            <a:endParaRPr lang="he-IL"/>
          </a:p>
        </p:txBody>
      </p:sp>
      <p:sp>
        <p:nvSpPr>
          <p:cNvPr id="24" name="Freeform 24" descr="עיצוב בית ספר תיכון חדש בלייזר מכנסיים חצאית חולצה תלבושת בית ספר סט  בריטניה - Buy בריטניה תלבושת בית הספר,תלבושת בית ספר תיכון בריטניה,בריטניה  העיצוב החדש תלבושת בית הספר Product on Alibaba.com"/>
          <p:cNvSpPr/>
          <p:nvPr/>
        </p:nvSpPr>
        <p:spPr>
          <a:xfrm rot="1236041">
            <a:off x="15999457" y="1601951"/>
            <a:ext cx="1918544" cy="1918543"/>
          </a:xfrm>
          <a:custGeom>
            <a:avLst/>
            <a:gdLst/>
            <a:ahLst/>
            <a:cxnLst/>
            <a:rect l="l" t="t" r="r" b="b"/>
            <a:pathLst>
              <a:path w="1918544" h="1918543">
                <a:moveTo>
                  <a:pt x="0" y="0"/>
                </a:moveTo>
                <a:lnTo>
                  <a:pt x="1918543" y="0"/>
                </a:lnTo>
                <a:lnTo>
                  <a:pt x="1918543" y="1918544"/>
                </a:lnTo>
                <a:lnTo>
                  <a:pt x="0" y="1918544"/>
                </a:lnTo>
                <a:lnTo>
                  <a:pt x="0" y="0"/>
                </a:lnTo>
                <a:close/>
              </a:path>
            </a:pathLst>
          </a:custGeom>
          <a:blipFill>
            <a:blip r:embed="rId3"/>
            <a:stretch>
              <a:fillRect/>
            </a:stretch>
          </a:blipFill>
        </p:spPr>
        <p:txBody>
          <a:bodyPr/>
          <a:lstStyle/>
          <a:p>
            <a:endParaRPr lang="he-IL"/>
          </a:p>
        </p:txBody>
      </p:sp>
      <p:sp>
        <p:nvSpPr>
          <p:cNvPr id="25" name="Freeform 25"/>
          <p:cNvSpPr/>
          <p:nvPr/>
        </p:nvSpPr>
        <p:spPr>
          <a:xfrm>
            <a:off x="47349" y="-74406"/>
            <a:ext cx="3237547" cy="1883092"/>
          </a:xfrm>
          <a:custGeom>
            <a:avLst/>
            <a:gdLst/>
            <a:ahLst/>
            <a:cxnLst/>
            <a:rect l="l" t="t" r="r" b="b"/>
            <a:pathLst>
              <a:path w="3237547" h="1883092">
                <a:moveTo>
                  <a:pt x="0" y="0"/>
                </a:moveTo>
                <a:lnTo>
                  <a:pt x="3237547" y="0"/>
                </a:lnTo>
                <a:lnTo>
                  <a:pt x="3237547" y="1883092"/>
                </a:lnTo>
                <a:lnTo>
                  <a:pt x="0" y="1883092"/>
                </a:lnTo>
                <a:lnTo>
                  <a:pt x="0" y="0"/>
                </a:lnTo>
                <a:close/>
              </a:path>
            </a:pathLst>
          </a:custGeom>
          <a:blipFill>
            <a:blip r:embed="rId4"/>
            <a:stretch>
              <a:fillRect t="-21" b="-21"/>
            </a:stretch>
          </a:blipFill>
        </p:spPr>
        <p:txBody>
          <a:bodyPr/>
          <a:lstStyle/>
          <a:p>
            <a:endParaRPr lang="he-IL"/>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929759"/>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646043"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81499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906814"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376707"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525814"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5084613"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7012634"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710217"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67211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aphicFrame>
        <p:nvGraphicFramePr>
          <p:cNvPr id="20" name="Table 20"/>
          <p:cNvGraphicFramePr>
            <a:graphicFrameLocks noGrp="1"/>
          </p:cNvGraphicFramePr>
          <p:nvPr/>
        </p:nvGraphicFramePr>
        <p:xfrm>
          <a:off x="4255813" y="1690513"/>
          <a:ext cx="7318132" cy="8379172"/>
        </p:xfrm>
        <a:graphic>
          <a:graphicData uri="http://schemas.openxmlformats.org/drawingml/2006/table">
            <a:tbl>
              <a:tblPr rtl="1"/>
              <a:tblGrid>
                <a:gridCol w="2302745">
                  <a:extLst>
                    <a:ext uri="{9D8B030D-6E8A-4147-A177-3AD203B41FA5}">
                      <a16:colId xmlns:a16="http://schemas.microsoft.com/office/drawing/2014/main" val="20000"/>
                    </a:ext>
                  </a:extLst>
                </a:gridCol>
                <a:gridCol w="5015388">
                  <a:extLst>
                    <a:ext uri="{9D8B030D-6E8A-4147-A177-3AD203B41FA5}">
                      <a16:colId xmlns:a16="http://schemas.microsoft.com/office/drawing/2014/main" val="20001"/>
                    </a:ext>
                  </a:extLst>
                </a:gridCol>
              </a:tblGrid>
              <a:tr h="657751">
                <a:tc>
                  <a:txBody>
                    <a:bodyPr/>
                    <a:lstStyle/>
                    <a:p>
                      <a:pPr algn="ctr" rtl="1">
                        <a:lnSpc>
                          <a:spcPts val="3863"/>
                        </a:lnSpc>
                        <a:defRPr/>
                      </a:pPr>
                      <a:r>
                        <a:rPr lang="he-IL" sz="2799">
                          <a:solidFill>
                            <a:srgbClr val="000000"/>
                          </a:solidFill>
                          <a:latin typeface="FB Anakonda"/>
                          <a:ea typeface="FB Anakonda"/>
                          <a:cs typeface="FB Anakonda"/>
                          <a:sym typeface="FB Anakonda"/>
                          <a:rtl/>
                        </a:rPr>
                        <a:t>שיעור</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rtl="1">
                        <a:lnSpc>
                          <a:spcPts val="3863"/>
                        </a:lnSpc>
                        <a:defRPr/>
                      </a:pPr>
                      <a:r>
                        <a:rPr lang="he-IL" sz="2799">
                          <a:solidFill>
                            <a:srgbClr val="000000"/>
                          </a:solidFill>
                          <a:latin typeface="FB Anakonda"/>
                          <a:ea typeface="FB Anakonda"/>
                          <a:cs typeface="FB Anakonda"/>
                          <a:sym typeface="FB Anakonda"/>
                          <a:rtl/>
                        </a:rPr>
                        <a:t>זמן השיעור</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00"/>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1</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08:30 - 09:15</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2</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09:15 - 10:00 </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02"/>
                  </a:ext>
                </a:extLst>
              </a:tr>
              <a:tr h="657751">
                <a:tc>
                  <a:txBody>
                    <a:bodyPr/>
                    <a:lstStyle/>
                    <a:p>
                      <a:pPr algn="ctr" rtl="1">
                        <a:lnSpc>
                          <a:spcPts val="3863"/>
                        </a:lnSpc>
                        <a:defRPr/>
                      </a:pPr>
                      <a:r>
                        <a:rPr lang="he-IL" sz="2799">
                          <a:solidFill>
                            <a:srgbClr val="000000"/>
                          </a:solidFill>
                          <a:latin typeface="FB Anakonda"/>
                          <a:ea typeface="FB Anakonda"/>
                          <a:cs typeface="FB Anakonda"/>
                          <a:sym typeface="FB Anakonda"/>
                          <a:rtl/>
                        </a:rPr>
                        <a:t>הפסקה</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10:00 - 10:20 </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3</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10:20 - 11:05</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04"/>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4</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11:05 - 11:45</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57751">
                <a:tc>
                  <a:txBody>
                    <a:bodyPr/>
                    <a:lstStyle/>
                    <a:p>
                      <a:pPr algn="ctr" rtl="1">
                        <a:lnSpc>
                          <a:spcPts val="3863"/>
                        </a:lnSpc>
                        <a:defRPr/>
                      </a:pPr>
                      <a:r>
                        <a:rPr lang="he-IL" sz="2799">
                          <a:solidFill>
                            <a:srgbClr val="000000"/>
                          </a:solidFill>
                          <a:latin typeface="FB Anakonda"/>
                          <a:ea typeface="FB Anakonda"/>
                          <a:cs typeface="FB Anakonda"/>
                          <a:sym typeface="FB Anakonda"/>
                          <a:rtl/>
                        </a:rPr>
                        <a:t>הפסקה</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11:45 - 12:05</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06"/>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5</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12:05 - 12:50</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6</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12:50 - 13:30</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08"/>
                  </a:ext>
                </a:extLst>
              </a:tr>
              <a:tr h="657751">
                <a:tc>
                  <a:txBody>
                    <a:bodyPr/>
                    <a:lstStyle/>
                    <a:p>
                      <a:pPr algn="ctr" rtl="1">
                        <a:lnSpc>
                          <a:spcPts val="3863"/>
                        </a:lnSpc>
                        <a:defRPr/>
                      </a:pPr>
                      <a:r>
                        <a:rPr lang="he-IL" sz="2799">
                          <a:solidFill>
                            <a:srgbClr val="000000"/>
                          </a:solidFill>
                          <a:latin typeface="FB Anakonda"/>
                          <a:ea typeface="FB Anakonda"/>
                          <a:cs typeface="FB Anakonda"/>
                          <a:sym typeface="FB Anakonda"/>
                          <a:rtl/>
                        </a:rPr>
                        <a:t>הפסקה</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13:30 - 13:40</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57751">
                <a:tc>
                  <a:txBody>
                    <a:bodyPr/>
                    <a:lstStyle/>
                    <a:p>
                      <a:pPr algn="ctr">
                        <a:lnSpc>
                          <a:spcPts val="3863"/>
                        </a:lnSpc>
                        <a:defRPr/>
                      </a:pPr>
                      <a:r>
                        <a:rPr lang="en-US" sz="2799">
                          <a:solidFill>
                            <a:srgbClr val="FFFFFF"/>
                          </a:solidFill>
                          <a:latin typeface="FB Anakonda"/>
                          <a:ea typeface="FB Anakonda"/>
                          <a:cs typeface="FB Anakonda"/>
                          <a:sym typeface="FB Anakonda"/>
                        </a:rPr>
                        <a:t>7</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13:40 - 14:20</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solidFill>
                      <a:srgbClr val="5FCBEF"/>
                    </a:solidFill>
                  </a:tcPr>
                </a:tc>
                <a:extLst>
                  <a:ext uri="{0D108BD9-81ED-4DB2-BD59-A6C34878D82A}">
                    <a16:rowId xmlns:a16="http://schemas.microsoft.com/office/drawing/2014/main" val="10010"/>
                  </a:ext>
                </a:extLst>
              </a:tr>
              <a:tr h="1143914">
                <a:tc>
                  <a:txBody>
                    <a:bodyPr/>
                    <a:lstStyle/>
                    <a:p>
                      <a:pPr algn="ctr">
                        <a:lnSpc>
                          <a:spcPts val="3863"/>
                        </a:lnSpc>
                        <a:defRPr/>
                      </a:pPr>
                      <a:r>
                        <a:rPr lang="en-US" sz="2799">
                          <a:solidFill>
                            <a:srgbClr val="FFFFFF"/>
                          </a:solidFill>
                          <a:latin typeface="FB Anakonda"/>
                          <a:ea typeface="FB Anakonda"/>
                          <a:cs typeface="FB Anakonda"/>
                          <a:sym typeface="FB Anakonda"/>
                        </a:rPr>
                        <a:t>8</a:t>
                      </a: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tc>
                  <a:txBody>
                    <a:bodyPr/>
                    <a:lstStyle/>
                    <a:p>
                      <a:pPr algn="ctr">
                        <a:lnSpc>
                          <a:spcPts val="3863"/>
                        </a:lnSpc>
                        <a:defRPr/>
                      </a:pPr>
                      <a:r>
                        <a:rPr lang="en-US" sz="2799">
                          <a:solidFill>
                            <a:srgbClr val="000000"/>
                          </a:solidFill>
                          <a:latin typeface="FB Anakonda"/>
                          <a:ea typeface="FB Anakonda"/>
                          <a:cs typeface="FB Anakonda"/>
                          <a:sym typeface="FB Anakonda"/>
                        </a:rPr>
                        <a:t>14:20 - 15:05</a:t>
                      </a:r>
                      <a:endParaRPr lang="en-US" sz="1100"/>
                    </a:p>
                    <a:p>
                      <a:pPr algn="ctr">
                        <a:lnSpc>
                          <a:spcPts val="3863"/>
                        </a:lnSpc>
                      </a:pPr>
                      <a:endParaRPr lang="en-US" sz="1100"/>
                    </a:p>
                  </a:txBody>
                  <a:tcPr marL="82841" marR="82841" marT="82841" marB="82841" anchor="ctr">
                    <a:lnL w="6697" cap="flat" cmpd="sng" algn="ctr">
                      <a:solidFill>
                        <a:srgbClr val="000000"/>
                      </a:solidFill>
                      <a:prstDash val="solid"/>
                      <a:round/>
                      <a:headEnd type="none" w="med" len="med"/>
                      <a:tailEnd type="none" w="med" len="med"/>
                    </a:lnL>
                    <a:lnR w="6697" cap="flat" cmpd="sng" algn="ctr">
                      <a:solidFill>
                        <a:srgbClr val="000000"/>
                      </a:solidFill>
                      <a:prstDash val="solid"/>
                      <a:round/>
                      <a:headEnd type="none" w="med" len="med"/>
                      <a:tailEnd type="none" w="med" len="med"/>
                    </a:lnR>
                    <a:lnT w="6697" cap="flat" cmpd="sng" algn="ctr">
                      <a:solidFill>
                        <a:srgbClr val="000000"/>
                      </a:solidFill>
                      <a:prstDash val="solid"/>
                      <a:round/>
                      <a:headEnd type="none" w="med" len="med"/>
                      <a:tailEnd type="none" w="med" len="med"/>
                    </a:lnT>
                    <a:lnB w="66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21" name="TextBox 21"/>
          <p:cNvSpPr txBox="1"/>
          <p:nvPr/>
        </p:nvSpPr>
        <p:spPr>
          <a:xfrm>
            <a:off x="2097227" y="243022"/>
            <a:ext cx="11635306" cy="1747520"/>
          </a:xfrm>
          <a:prstGeom prst="rect">
            <a:avLst/>
          </a:prstGeom>
        </p:spPr>
        <p:txBody>
          <a:bodyPr lIns="0" tIns="0" rIns="0" bIns="0" rtlCol="0" anchor="t">
            <a:spAutoFit/>
          </a:bodyPr>
          <a:lstStyle/>
          <a:p>
            <a:pPr algn="ctr" rtl="1">
              <a:lnSpc>
                <a:spcPts val="4480"/>
              </a:lnSpc>
            </a:pPr>
            <a:r>
              <a:rPr lang="he-IL" sz="3200" b="1">
                <a:solidFill>
                  <a:srgbClr val="000000"/>
                </a:solidFill>
                <a:latin typeface="ploni-yad Bold"/>
                <a:ea typeface="ploni-yad Bold"/>
                <a:cs typeface="ploni-yad Bold"/>
                <a:sym typeface="ploni-yad Bold"/>
                <a:rtl/>
              </a:rPr>
              <a:t>אצלנו אין צלצולים- האחריות על התלמידים/ות.</a:t>
            </a:r>
          </a:p>
          <a:p>
            <a:pPr algn="ctr" rtl="1">
              <a:lnSpc>
                <a:spcPts val="4480"/>
              </a:lnSpc>
            </a:pPr>
            <a:r>
              <a:rPr lang="he-IL" sz="3200" b="1">
                <a:solidFill>
                  <a:srgbClr val="000000"/>
                </a:solidFill>
                <a:latin typeface="ploni-yad Bold"/>
                <a:ea typeface="ploni-yad Bold"/>
                <a:cs typeface="ploni-yad Bold"/>
                <a:sym typeface="ploni-yad Bold"/>
                <a:rtl/>
              </a:rPr>
              <a:t>חינוך</a:t>
            </a:r>
            <a:r>
              <a:rPr lang="ar-EG" sz="3200">
                <a:solidFill>
                  <a:srgbClr val="000000"/>
                </a:solidFill>
                <a:latin typeface="ploni-yad"/>
                <a:ea typeface="ploni-yad"/>
                <a:cs typeface="ploni-yad"/>
                <a:sym typeface="ploni-yad"/>
                <a:rtl/>
              </a:rPr>
              <a:t> </a:t>
            </a:r>
            <a:r>
              <a:rPr lang="he-IL" sz="3200" b="1">
                <a:solidFill>
                  <a:srgbClr val="000000"/>
                </a:solidFill>
                <a:latin typeface="ploni-yad Bold"/>
                <a:ea typeface="ploni-yad Bold"/>
                <a:cs typeface="ploni-yad Bold"/>
                <a:sym typeface="ploni-yad Bold"/>
                <a:rtl/>
              </a:rPr>
              <a:t>לאחריות -  חמישה  ימי לימוד מיום ראשון ועד חמישי כולל. </a:t>
            </a:r>
          </a:p>
          <a:p>
            <a:pPr algn="ctr" rtl="1">
              <a:lnSpc>
                <a:spcPts val="4480"/>
              </a:lnSpc>
            </a:pPr>
            <a:r>
              <a:rPr lang="ar-EG" sz="3200" b="1">
                <a:solidFill>
                  <a:srgbClr val="000000"/>
                </a:solidFill>
                <a:latin typeface="ploni-yad Bold"/>
                <a:ea typeface="ploni-yad Bold"/>
                <a:cs typeface="ploni-yad Bold"/>
                <a:sym typeface="ploni-yad Bold"/>
                <a:rt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20942"/>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026918"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195871"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287689"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4757582"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3906689"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5073686" y="-12702"/>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393509"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87845"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218692" y="7340600"/>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6102923" y="512990"/>
            <a:ext cx="7750968" cy="1609725"/>
          </a:xfrm>
          <a:prstGeom prst="rect">
            <a:avLst/>
          </a:prstGeom>
        </p:spPr>
        <p:txBody>
          <a:bodyPr lIns="0" tIns="0" rIns="0" bIns="0" rtlCol="0" anchor="t">
            <a:spAutoFit/>
          </a:bodyPr>
          <a:lstStyle/>
          <a:p>
            <a:pPr algn="r" rtl="1">
              <a:lnSpc>
                <a:spcPts val="12480"/>
              </a:lnSpc>
            </a:pPr>
            <a:r>
              <a:rPr lang="he-IL" sz="10400">
                <a:solidFill>
                  <a:srgbClr val="286C9E"/>
                </a:solidFill>
                <a:latin typeface="FB Anakonda"/>
                <a:ea typeface="FB Anakonda"/>
                <a:cs typeface="FB Anakonda"/>
                <a:sym typeface="FB Anakonda"/>
                <a:rtl/>
              </a:rPr>
              <a:t>נוכחות בשיעורים: </a:t>
            </a:r>
          </a:p>
        </p:txBody>
      </p:sp>
      <p:sp>
        <p:nvSpPr>
          <p:cNvPr id="21" name="Freeform 21" descr="Image result for ‫איחור‬‎"/>
          <p:cNvSpPr/>
          <p:nvPr/>
        </p:nvSpPr>
        <p:spPr>
          <a:xfrm>
            <a:off x="1288279" y="1018474"/>
            <a:ext cx="2271469" cy="2208483"/>
          </a:xfrm>
          <a:custGeom>
            <a:avLst/>
            <a:gdLst/>
            <a:ahLst/>
            <a:cxnLst/>
            <a:rect l="l" t="t" r="r" b="b"/>
            <a:pathLst>
              <a:path w="2271469" h="2208483">
                <a:moveTo>
                  <a:pt x="0" y="0"/>
                </a:moveTo>
                <a:lnTo>
                  <a:pt x="2271469" y="0"/>
                </a:lnTo>
                <a:lnTo>
                  <a:pt x="2271469" y="2208483"/>
                </a:lnTo>
                <a:lnTo>
                  <a:pt x="0" y="2208483"/>
                </a:lnTo>
                <a:lnTo>
                  <a:pt x="0" y="0"/>
                </a:lnTo>
                <a:close/>
              </a:path>
            </a:pathLst>
          </a:custGeom>
          <a:blipFill>
            <a:blip r:embed="rId2"/>
            <a:stretch>
              <a:fillRect b="-39193"/>
            </a:stretch>
          </a:blipFill>
        </p:spPr>
        <p:txBody>
          <a:bodyPr/>
          <a:lstStyle/>
          <a:p>
            <a:endParaRPr lang="he-IL"/>
          </a:p>
        </p:txBody>
      </p:sp>
      <p:sp>
        <p:nvSpPr>
          <p:cNvPr id="22" name="TextBox 22"/>
          <p:cNvSpPr txBox="1"/>
          <p:nvPr/>
        </p:nvSpPr>
        <p:spPr>
          <a:xfrm>
            <a:off x="3559748" y="2833008"/>
            <a:ext cx="9116977" cy="4581525"/>
          </a:xfrm>
          <a:prstGeom prst="rect">
            <a:avLst/>
          </a:prstGeom>
        </p:spPr>
        <p:txBody>
          <a:bodyPr lIns="0" tIns="0" rIns="0" bIns="0" rtlCol="0" anchor="t">
            <a:spAutoFit/>
          </a:bodyPr>
          <a:lstStyle/>
          <a:p>
            <a:pPr algn="ctr" rtl="1">
              <a:lnSpc>
                <a:spcPts val="5040"/>
              </a:lnSpc>
            </a:pPr>
            <a:r>
              <a:rPr lang="he-IL" sz="4200" b="1">
                <a:solidFill>
                  <a:srgbClr val="286C9E"/>
                </a:solidFill>
                <a:latin typeface="ploni-yad Bold"/>
                <a:ea typeface="ploni-yad Bold"/>
                <a:cs typeface="ploni-yad Bold"/>
                <a:sym typeface="ploni-yad Bold"/>
                <a:rtl/>
              </a:rPr>
              <a:t>הגעה בזמן לכל השיעורים</a:t>
            </a:r>
          </a:p>
          <a:p>
            <a:pPr algn="ctr" rtl="1">
              <a:lnSpc>
                <a:spcPts val="5040"/>
              </a:lnSpc>
            </a:pPr>
            <a:r>
              <a:rPr lang="he-IL" sz="4200" b="1">
                <a:solidFill>
                  <a:srgbClr val="286C9E"/>
                </a:solidFill>
                <a:latin typeface="ploni-yad Bold"/>
                <a:ea typeface="ploni-yad Bold"/>
                <a:cs typeface="ploni-yad Bold"/>
                <a:sym typeface="ploni-yad Bold"/>
                <a:rtl/>
              </a:rPr>
              <a:t>בלי תירוצים...</a:t>
            </a:r>
          </a:p>
          <a:p>
            <a:pPr algn="ctr" rtl="1">
              <a:lnSpc>
                <a:spcPts val="5040"/>
              </a:lnSpc>
            </a:pPr>
            <a:r>
              <a:rPr lang="he-IL" sz="4200" b="1">
                <a:solidFill>
                  <a:srgbClr val="286C9E"/>
                </a:solidFill>
                <a:latin typeface="ploni-yad Bold"/>
                <a:ea typeface="ploni-yad Bold"/>
                <a:cs typeface="ploni-yad Bold"/>
                <a:sym typeface="ploni-yad Bold"/>
                <a:rtl/>
              </a:rPr>
              <a:t>חובת נוכחות בכל השיעורים, מרחוק ומקרוב.</a:t>
            </a:r>
          </a:p>
          <a:p>
            <a:pPr algn="ctr" rtl="1">
              <a:lnSpc>
                <a:spcPts val="5040"/>
              </a:lnSpc>
            </a:pPr>
            <a:r>
              <a:rPr lang="he-IL" sz="4200" b="1">
                <a:solidFill>
                  <a:srgbClr val="286C9E"/>
                </a:solidFill>
                <a:latin typeface="ploni-yad Bold"/>
                <a:ea typeface="ploni-yad Bold"/>
                <a:cs typeface="ploni-yad Bold"/>
                <a:sym typeface="ploni-yad Bold"/>
                <a:rtl/>
              </a:rPr>
              <a:t>יוצאים מהשיעור רק עם קבלת רשות מהמורה המלמד/ת.</a:t>
            </a:r>
          </a:p>
          <a:p>
            <a:pPr algn="ctr" rtl="1">
              <a:lnSpc>
                <a:spcPts val="5040"/>
              </a:lnSpc>
            </a:pPr>
            <a:r>
              <a:rPr lang="he-IL" sz="4200" b="1">
                <a:solidFill>
                  <a:srgbClr val="286C9E"/>
                </a:solidFill>
                <a:latin typeface="ploni-yad Bold"/>
                <a:ea typeface="ploni-yad Bold"/>
                <a:cs typeface="ploni-yad Bold"/>
                <a:sym typeface="ploni-yad Bold"/>
                <a:rtl/>
              </a:rPr>
              <a:t>יש להודיע באופן אישי למחנך/ת על סיבת היעדרות או איחור.</a:t>
            </a:r>
          </a:p>
        </p:txBody>
      </p:sp>
      <p:sp>
        <p:nvSpPr>
          <p:cNvPr id="23" name="Freeform 23" descr="בניית מערך שיעור במרחב הלמידה הדיגיטלי - Greenware - פתרונות המחשוב הירוקים  בסביבה"/>
          <p:cNvSpPr/>
          <p:nvPr/>
        </p:nvSpPr>
        <p:spPr>
          <a:xfrm>
            <a:off x="2317536" y="8239125"/>
            <a:ext cx="5557837" cy="1857375"/>
          </a:xfrm>
          <a:custGeom>
            <a:avLst/>
            <a:gdLst/>
            <a:ahLst/>
            <a:cxnLst/>
            <a:rect l="l" t="t" r="r" b="b"/>
            <a:pathLst>
              <a:path w="5557837" h="1857375">
                <a:moveTo>
                  <a:pt x="0" y="0"/>
                </a:moveTo>
                <a:lnTo>
                  <a:pt x="5557837" y="0"/>
                </a:lnTo>
                <a:lnTo>
                  <a:pt x="5557837" y="1857375"/>
                </a:lnTo>
                <a:lnTo>
                  <a:pt x="0" y="1857375"/>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3835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14598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3149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40675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487664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025751"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5073686"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512571"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549800" y="114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508826" y="7354442"/>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504871" y="3080147"/>
            <a:ext cx="14041580" cy="5098161"/>
          </a:xfrm>
          <a:prstGeom prst="rect">
            <a:avLst/>
          </a:prstGeom>
        </p:spPr>
        <p:txBody>
          <a:bodyPr lIns="0" tIns="0" rIns="0" bIns="0" rtlCol="0" anchor="t">
            <a:spAutoFit/>
          </a:bodyPr>
          <a:lstStyle/>
          <a:p>
            <a:pPr marL="540510" lvl="1" indent="-270255" algn="r" rtl="1">
              <a:lnSpc>
                <a:spcPts val="6804"/>
              </a:lnSpc>
              <a:buFont typeface="Arial"/>
              <a:buChar char="•"/>
            </a:pPr>
            <a:r>
              <a:rPr lang="he-IL" sz="4200" b="1">
                <a:solidFill>
                  <a:srgbClr val="286C9E"/>
                </a:solidFill>
                <a:latin typeface="ploni-yad Bold"/>
                <a:ea typeface="ploni-yad Bold"/>
                <a:cs typeface="ploni-yad Bold"/>
                <a:sym typeface="ploni-yad Bold"/>
                <a:rtl/>
              </a:rPr>
              <a:t>בביה"ס מתקיימות פעילויות חברתיות ותרבותיות שהן חלק מתכנית הלימודים המחייבת.</a:t>
            </a:r>
          </a:p>
          <a:p>
            <a:pPr marL="540510" lvl="1" indent="-270255" algn="r" rtl="1">
              <a:lnSpc>
                <a:spcPts val="6804"/>
              </a:lnSpc>
              <a:buFont typeface="Arial"/>
              <a:buChar char="•"/>
            </a:pPr>
            <a:r>
              <a:rPr lang="he-IL" sz="4200" b="1">
                <a:solidFill>
                  <a:srgbClr val="286C9E"/>
                </a:solidFill>
                <a:latin typeface="ploni-yad Bold"/>
                <a:ea typeface="ploni-yad Bold"/>
                <a:cs typeface="ploni-yad Bold"/>
                <a:sym typeface="ploni-yad Bold"/>
                <a:rtl/>
              </a:rPr>
              <a:t>בהיעדרות מפעילות חברתית או מסיור תידרש הגשת עבודה בנושא. </a:t>
            </a:r>
          </a:p>
          <a:p>
            <a:pPr marL="540510" lvl="1" indent="-270255" algn="r" rtl="1">
              <a:lnSpc>
                <a:spcPts val="6804"/>
              </a:lnSpc>
              <a:buFont typeface="Arial"/>
              <a:buChar char="•"/>
            </a:pPr>
            <a:r>
              <a:rPr lang="he-IL" sz="4200" b="1">
                <a:solidFill>
                  <a:srgbClr val="286C9E"/>
                </a:solidFill>
                <a:latin typeface="ploni-yad Bold"/>
                <a:ea typeface="ploni-yad Bold"/>
                <a:cs typeface="ploni-yad Bold"/>
                <a:sym typeface="ploni-yad Bold"/>
                <a:rtl/>
              </a:rPr>
              <a:t>פעילות חברתית – כיתתית או שכבתית מהווה חלק בלתי נפרד מתוכנית הלימודים.</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בקיצור: חשוב וכדאי להגיע! </a:t>
            </a:r>
          </a:p>
        </p:txBody>
      </p:sp>
      <p:sp>
        <p:nvSpPr>
          <p:cNvPr id="21" name="TextBox 21"/>
          <p:cNvSpPr txBox="1"/>
          <p:nvPr/>
        </p:nvSpPr>
        <p:spPr>
          <a:xfrm>
            <a:off x="1028700" y="175022"/>
            <a:ext cx="12529803" cy="3190875"/>
          </a:xfrm>
          <a:prstGeom prst="rect">
            <a:avLst/>
          </a:prstGeom>
        </p:spPr>
        <p:txBody>
          <a:bodyPr lIns="0" tIns="0" rIns="0" bIns="0" rtlCol="0" anchor="t">
            <a:spAutoFit/>
          </a:bodyPr>
          <a:lstStyle/>
          <a:p>
            <a:pPr algn="ctr" rtl="1">
              <a:lnSpc>
                <a:spcPts val="12480"/>
              </a:lnSpc>
            </a:pPr>
            <a:r>
              <a:rPr lang="he-IL" sz="10400">
                <a:solidFill>
                  <a:srgbClr val="236292"/>
                </a:solidFill>
                <a:latin typeface="FB Anakonda"/>
                <a:ea typeface="FB Anakonda"/>
                <a:cs typeface="FB Anakonda"/>
                <a:sym typeface="FB Anakonda"/>
                <a:rtl/>
              </a:rPr>
              <a:t>נוכחות בפעילויות בתוך ומחוץ לשעות הלימודים:</a:t>
            </a:r>
          </a:p>
        </p:txBody>
      </p:sp>
      <p:sp>
        <p:nvSpPr>
          <p:cNvPr id="22" name="Freeform 22"/>
          <p:cNvSpPr/>
          <p:nvPr/>
        </p:nvSpPr>
        <p:spPr>
          <a:xfrm>
            <a:off x="2434970" y="7183742"/>
            <a:ext cx="3836635" cy="2652171"/>
          </a:xfrm>
          <a:custGeom>
            <a:avLst/>
            <a:gdLst/>
            <a:ahLst/>
            <a:cxnLst/>
            <a:rect l="l" t="t" r="r" b="b"/>
            <a:pathLst>
              <a:path w="3836635" h="2652171">
                <a:moveTo>
                  <a:pt x="0" y="0"/>
                </a:moveTo>
                <a:lnTo>
                  <a:pt x="3836636" y="0"/>
                </a:lnTo>
                <a:lnTo>
                  <a:pt x="3836636" y="2652171"/>
                </a:lnTo>
                <a:lnTo>
                  <a:pt x="0" y="2652171"/>
                </a:lnTo>
                <a:lnTo>
                  <a:pt x="0" y="0"/>
                </a:lnTo>
                <a:close/>
              </a:path>
            </a:pathLst>
          </a:custGeom>
          <a:blipFill>
            <a:blip r:embed="rId2"/>
            <a:stretch>
              <a:fillRect/>
            </a:stretch>
          </a:blipFill>
        </p:spPr>
        <p:txBody>
          <a:bodyPr/>
          <a:lstStyle/>
          <a:p>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07100"/>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9363074"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853202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2623844"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3460046" y="22226"/>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3035982" y="6019800"/>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044986" y="22226"/>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806330" y="236383"/>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49400" y="114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5618171" y="7375525"/>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1028700" y="1876425"/>
            <a:ext cx="15383437" cy="8410575"/>
          </a:xfrm>
          <a:prstGeom prst="rect">
            <a:avLst/>
          </a:prstGeom>
        </p:spPr>
        <p:txBody>
          <a:bodyPr lIns="0" tIns="0" rIns="0" bIns="0" rtlCol="0" anchor="t">
            <a:spAutoFit/>
          </a:bodyPr>
          <a:lstStyle/>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אישור הורים: עד ארבעה ימי היעדרות</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אישור רפואי: מחמישה ימים ומעלה</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היעדרות בשל שמחה של קרוב מדרגה ראשונה (עד יום אחד בלבד)</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היעדרות מוצדקת: תלמיד/ה שתרמ/ה לקהילה ובשליחות בית הספר (בתיאום מראש עם המחנכת והרכזת)</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אם נסעתם/ן לנופש –החיסור אינו מוצדק. אין להיעדר בגין חופשה בזמן לימודים. בכל היעדרות מתוכננת הידועה מראש יש ליידע את המחנך/ת. נוכחות בשיעורים הינה חלק מהערכת התפקוד שלכם.</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יש להגיע בזמן לביה"ס בבוקר ובכל שיעור. איחורים וחיסורים יצוינו במשוב ויילקחו בחשבון בציון ההתנהגות בתעודה. איחורים ו/או חיסורים החוזרים על עצמם יגררו סנקציות שונות: הזמנת הורים ומעורבות גורמי ביקור סדיר.</a:t>
            </a:r>
          </a:p>
          <a:p>
            <a:pPr marL="540510" lvl="1" indent="-270255" algn="r" rtl="1">
              <a:lnSpc>
                <a:spcPts val="5040"/>
              </a:lnSpc>
              <a:buFont typeface="Arial"/>
              <a:buChar char="•"/>
            </a:pPr>
            <a:r>
              <a:rPr lang="he-IL" sz="4200">
                <a:solidFill>
                  <a:srgbClr val="306E9E"/>
                </a:solidFill>
                <a:latin typeface="ploni-yad"/>
                <a:ea typeface="ploni-yad"/>
                <a:cs typeface="ploni-yad"/>
                <a:sym typeface="ploni-yad"/>
                <a:rtl/>
              </a:rPr>
              <a:t>בכל מקרה, דאגו להשלים את מה שהפסדתם/ן.</a:t>
            </a:r>
          </a:p>
          <a:p>
            <a:pPr marL="540510" lvl="1" indent="-270255" algn="r" rtl="1">
              <a:lnSpc>
                <a:spcPts val="5040"/>
              </a:lnSpc>
            </a:pPr>
            <a:endParaRPr lang="he-IL" sz="4200">
              <a:solidFill>
                <a:srgbClr val="306E9E"/>
              </a:solidFill>
              <a:latin typeface="ploni-yad"/>
              <a:ea typeface="ploni-yad"/>
              <a:cs typeface="ploni-yad"/>
              <a:sym typeface="ploni-yad"/>
              <a:rtl/>
            </a:endParaRPr>
          </a:p>
        </p:txBody>
      </p:sp>
      <p:sp>
        <p:nvSpPr>
          <p:cNvPr id="21" name="TextBox 21"/>
          <p:cNvSpPr txBox="1"/>
          <p:nvPr/>
        </p:nvSpPr>
        <p:spPr>
          <a:xfrm>
            <a:off x="3679845" y="393701"/>
            <a:ext cx="9941718" cy="1609725"/>
          </a:xfrm>
          <a:prstGeom prst="rect">
            <a:avLst/>
          </a:prstGeom>
        </p:spPr>
        <p:txBody>
          <a:bodyPr lIns="0" tIns="0" rIns="0" bIns="0" rtlCol="0" anchor="t">
            <a:spAutoFit/>
          </a:bodyPr>
          <a:lstStyle/>
          <a:p>
            <a:pPr algn="ctr" rtl="1">
              <a:lnSpc>
                <a:spcPts val="12480"/>
              </a:lnSpc>
            </a:pPr>
            <a:r>
              <a:rPr lang="he-IL" sz="10400">
                <a:solidFill>
                  <a:srgbClr val="236292"/>
                </a:solidFill>
                <a:latin typeface="FB Anakonda"/>
                <a:ea typeface="FB Anakonda"/>
                <a:cs typeface="FB Anakonda"/>
                <a:sym typeface="FB Anakonda"/>
                <a:rtl/>
              </a:rPr>
              <a:t>חיסורים, איחורים</a:t>
            </a:r>
          </a:p>
        </p:txBody>
      </p:sp>
      <p:pic>
        <p:nvPicPr>
          <p:cNvPr id="22" name="Picture 22" descr="מושב שרונה | איחולי רפואה שלמה ושפע בריאות">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832998" y="778178"/>
            <a:ext cx="2227722" cy="2450494"/>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2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94359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550793"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71974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811564"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281457"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430564"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989363"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917384"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14967"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57686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685800" y="1831181"/>
            <a:ext cx="13922563" cy="9048750"/>
          </a:xfrm>
          <a:prstGeom prst="rect">
            <a:avLst/>
          </a:prstGeom>
        </p:spPr>
        <p:txBody>
          <a:bodyPr lIns="0" tIns="0" rIns="0" bIns="0" rtlCol="0" anchor="t">
            <a:spAutoFit/>
          </a:bodyPr>
          <a:lstStyle/>
          <a:p>
            <a:pPr algn="l">
              <a:lnSpc>
                <a:spcPts val="5040"/>
              </a:lnSpc>
            </a:pPr>
            <a:endParaRP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אין לצאת משטח בית הספר לפני סיום שיעורי קבוצת הלימוד ללא אישור מהמזכירות.</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תלמיד/ה שחש/ה לא בטוב יפנה אל המחנכת או רכזת השכבה ולאחר מכן אל המזכירות וישוחרר בהתאם לשיקול דעת ובאישור הורים. </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שחרור מבית הספר לפני תום יום הלימודים – מחייב להצטייד מראש באישור כתוב חתום ע"י ההורים. יש להחתים את רכזת השכבה, ולקבל מהמזכירה פתק שחרור.</a:t>
            </a:r>
          </a:p>
          <a:p>
            <a:pPr marL="540510" lvl="1" indent="-270255" algn="r" rtl="1">
              <a:lnSpc>
                <a:spcPts val="5040"/>
              </a:lnSpc>
              <a:buFont typeface="Arial"/>
              <a:buChar char="•"/>
            </a:pPr>
            <a:r>
              <a:rPr lang="he-IL" sz="4200" b="1">
                <a:solidFill>
                  <a:srgbClr val="286C9E"/>
                </a:solidFill>
                <a:latin typeface="ploni-yad Bold"/>
                <a:ea typeface="ploni-yad Bold"/>
                <a:cs typeface="ploni-yad Bold"/>
                <a:sym typeface="ploni-yad Bold"/>
                <a:rtl/>
              </a:rPr>
              <a:t>שחרור לפני השעה </a:t>
            </a:r>
            <a:r>
              <a:rPr lang="en-US" sz="4200" b="1">
                <a:solidFill>
                  <a:srgbClr val="286C9E"/>
                </a:solidFill>
                <a:latin typeface="ploni-yad Bold"/>
                <a:ea typeface="ploni-yad Bold"/>
                <a:cs typeface="ploni-yad Bold"/>
                <a:sym typeface="ploni-yad Bold"/>
              </a:rPr>
              <a:t>12</a:t>
            </a:r>
            <a:r>
              <a:rPr lang="he-IL" sz="4200" b="1">
                <a:solidFill>
                  <a:srgbClr val="286C9E"/>
                </a:solidFill>
                <a:latin typeface="ploni-yad Bold"/>
                <a:ea typeface="ploni-yad Bold"/>
                <a:cs typeface="ploni-yad Bold"/>
                <a:sym typeface="ploni-yad Bold"/>
                <a:rtl/>
              </a:rPr>
              <a:t> מחייב ליווי מבוגר בן משפחה.</a:t>
            </a:r>
          </a:p>
          <a:p>
            <a:pPr marL="540510" lvl="1" indent="-270255" algn="r" rtl="1">
              <a:lnSpc>
                <a:spcPts val="5040"/>
              </a:lnSpc>
            </a:pPr>
            <a:endParaRPr lang="he-IL" sz="4200" b="1">
              <a:solidFill>
                <a:srgbClr val="286C9E"/>
              </a:solidFill>
              <a:latin typeface="ploni-yad Bold"/>
              <a:ea typeface="ploni-yad Bold"/>
              <a:cs typeface="ploni-yad Bold"/>
              <a:sym typeface="ploni-yad Bold"/>
              <a:rtl/>
            </a:endParaRPr>
          </a:p>
          <a:p>
            <a:pPr marL="540510" lvl="1" indent="-270255" algn="l" rtl="1">
              <a:lnSpc>
                <a:spcPts val="5040"/>
              </a:lnSpc>
            </a:pPr>
            <a:endParaRPr lang="he-IL" sz="4200" b="1">
              <a:solidFill>
                <a:srgbClr val="286C9E"/>
              </a:solidFill>
              <a:latin typeface="ploni-yad Bold"/>
              <a:ea typeface="ploni-yad Bold"/>
              <a:cs typeface="ploni-yad Bold"/>
              <a:sym typeface="ploni-yad Bold"/>
              <a:rtl/>
            </a:endParaRPr>
          </a:p>
          <a:p>
            <a:pPr marL="540510" lvl="1" indent="-270255" algn="r" rtl="1">
              <a:lnSpc>
                <a:spcPts val="5040"/>
              </a:lnSpc>
            </a:pPr>
            <a:endParaRPr lang="he-IL" sz="4200" b="1">
              <a:solidFill>
                <a:srgbClr val="286C9E"/>
              </a:solidFill>
              <a:latin typeface="ploni-yad Bold"/>
              <a:ea typeface="ploni-yad Bold"/>
              <a:cs typeface="ploni-yad Bold"/>
              <a:sym typeface="ploni-yad Bold"/>
              <a:rtl/>
            </a:endParaRPr>
          </a:p>
          <a:p>
            <a:pPr marL="540510" lvl="1" indent="-270255" algn="r" rtl="1">
              <a:lnSpc>
                <a:spcPts val="5040"/>
              </a:lnSpc>
            </a:pPr>
            <a:endParaRPr lang="he-IL" sz="4200" b="1">
              <a:solidFill>
                <a:srgbClr val="286C9E"/>
              </a:solidFill>
              <a:latin typeface="ploni-yad Bold"/>
              <a:ea typeface="ploni-yad Bold"/>
              <a:cs typeface="ploni-yad Bold"/>
              <a:sym typeface="ploni-yad Bold"/>
              <a:rtl/>
            </a:endParaRPr>
          </a:p>
        </p:txBody>
      </p:sp>
      <p:sp>
        <p:nvSpPr>
          <p:cNvPr id="21" name="TextBox 21"/>
          <p:cNvSpPr txBox="1"/>
          <p:nvPr/>
        </p:nvSpPr>
        <p:spPr>
          <a:xfrm>
            <a:off x="3029139" y="725227"/>
            <a:ext cx="11401425" cy="1609725"/>
          </a:xfrm>
          <a:prstGeom prst="rect">
            <a:avLst/>
          </a:prstGeom>
        </p:spPr>
        <p:txBody>
          <a:bodyPr lIns="0" tIns="0" rIns="0" bIns="0" rtlCol="0" anchor="t">
            <a:spAutoFit/>
          </a:bodyPr>
          <a:lstStyle/>
          <a:p>
            <a:pPr algn="r" rtl="1">
              <a:lnSpc>
                <a:spcPts val="12480"/>
              </a:lnSpc>
            </a:pPr>
            <a:r>
              <a:rPr lang="he-IL" sz="10400">
                <a:solidFill>
                  <a:srgbClr val="236292"/>
                </a:solidFill>
                <a:latin typeface="FB Anakonda"/>
                <a:ea typeface="FB Anakonda"/>
                <a:cs typeface="FB Anakonda"/>
                <a:sym typeface="FB Anakonda"/>
                <a:rtl/>
              </a:rPr>
              <a:t>נוהל שחרור מבית הספר</a:t>
            </a:r>
          </a:p>
        </p:txBody>
      </p:sp>
      <p:sp>
        <p:nvSpPr>
          <p:cNvPr id="22" name="Freeform 22" descr="Related image"/>
          <p:cNvSpPr/>
          <p:nvPr/>
        </p:nvSpPr>
        <p:spPr>
          <a:xfrm>
            <a:off x="15352926" y="8311515"/>
            <a:ext cx="2376264" cy="1390116"/>
          </a:xfrm>
          <a:custGeom>
            <a:avLst/>
            <a:gdLst/>
            <a:ahLst/>
            <a:cxnLst/>
            <a:rect l="l" t="t" r="r" b="b"/>
            <a:pathLst>
              <a:path w="2376264" h="1390116">
                <a:moveTo>
                  <a:pt x="0" y="0"/>
                </a:moveTo>
                <a:lnTo>
                  <a:pt x="2376264" y="0"/>
                </a:lnTo>
                <a:lnTo>
                  <a:pt x="2376264" y="1390116"/>
                </a:lnTo>
                <a:lnTo>
                  <a:pt x="0" y="1390116"/>
                </a:lnTo>
                <a:lnTo>
                  <a:pt x="0" y="0"/>
                </a:lnTo>
                <a:close/>
              </a:path>
            </a:pathLst>
          </a:custGeom>
          <a:blipFill>
            <a:blip r:embed="rId2"/>
            <a:stretch>
              <a:fillRect/>
            </a:stretch>
          </a:blipFill>
        </p:spPr>
        <p:txBody>
          <a:bodyPr/>
          <a:lstStyle/>
          <a:p>
            <a:endParaRPr lang="he-IL"/>
          </a:p>
        </p:txBody>
      </p:sp>
      <p:sp>
        <p:nvSpPr>
          <p:cNvPr id="23" name="Freeform 23" descr="אישורים -הורים יקרים, על מנת להקל עליכם במילוי הטפסים ומתוך רצון להתייעל,  נבקשכם למלא את הטפסים המקוונים הבאים. - בית ספר רעים"/>
          <p:cNvSpPr/>
          <p:nvPr/>
        </p:nvSpPr>
        <p:spPr>
          <a:xfrm>
            <a:off x="685800" y="7824910"/>
            <a:ext cx="3929062" cy="2398588"/>
          </a:xfrm>
          <a:custGeom>
            <a:avLst/>
            <a:gdLst/>
            <a:ahLst/>
            <a:cxnLst/>
            <a:rect l="l" t="t" r="r" b="b"/>
            <a:pathLst>
              <a:path w="3929062" h="2398588">
                <a:moveTo>
                  <a:pt x="0" y="0"/>
                </a:moveTo>
                <a:lnTo>
                  <a:pt x="3929062" y="0"/>
                </a:lnTo>
                <a:lnTo>
                  <a:pt x="3929062" y="2398589"/>
                </a:lnTo>
                <a:lnTo>
                  <a:pt x="0" y="2398589"/>
                </a:lnTo>
                <a:lnTo>
                  <a:pt x="0" y="0"/>
                </a:lnTo>
                <a:close/>
              </a:path>
            </a:pathLst>
          </a:custGeom>
          <a:blipFill>
            <a:blip r:embed="rId3"/>
            <a:stretch>
              <a:fillRect b="-9006"/>
            </a:stretch>
          </a:blipFill>
        </p:spPr>
        <p:txBody>
          <a:bodyPr/>
          <a:lstStyle/>
          <a:p>
            <a:endParaRPr lang="he-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259" y="6020942"/>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33648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5054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59725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06714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6703071" y="-12700"/>
            <a:ext cx="1286295" cy="10299701"/>
            <a:chOff x="0" y="0"/>
            <a:chExt cx="1219598" cy="9765642"/>
          </a:xfrm>
        </p:grpSpPr>
        <p:sp>
          <p:nvSpPr>
            <p:cNvPr id="11" name="Freeform 11"/>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2" name="Group 12"/>
          <p:cNvGrpSpPr/>
          <p:nvPr/>
        </p:nvGrpSpPr>
        <p:grpSpPr>
          <a:xfrm>
            <a:off x="14375842" y="2"/>
            <a:ext cx="3912158" cy="10313543"/>
            <a:chOff x="0" y="0"/>
            <a:chExt cx="5216211" cy="13751391"/>
          </a:xfrm>
        </p:grpSpPr>
        <p:grpSp>
          <p:nvGrpSpPr>
            <p:cNvPr id="13" name="Group 13"/>
            <p:cNvGrpSpPr/>
            <p:nvPr/>
          </p:nvGrpSpPr>
          <p:grpSpPr>
            <a:xfrm>
              <a:off x="0" y="7857066"/>
              <a:ext cx="5027130" cy="5875866"/>
              <a:chOff x="0" y="0"/>
              <a:chExt cx="3574848" cy="4178394"/>
            </a:xfrm>
          </p:grpSpPr>
          <p:sp>
            <p:nvSpPr>
              <p:cNvPr id="14" name="Freeform 14"/>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5" name="Group 15"/>
            <p:cNvGrpSpPr/>
            <p:nvPr/>
          </p:nvGrpSpPr>
          <p:grpSpPr>
            <a:xfrm>
              <a:off x="745066" y="0"/>
              <a:ext cx="4285752" cy="13732934"/>
              <a:chOff x="0" y="0"/>
              <a:chExt cx="3047646" cy="9765642"/>
            </a:xfrm>
          </p:grpSpPr>
          <p:sp>
            <p:nvSpPr>
              <p:cNvPr id="16" name="Freeform 16"/>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7" name="Group 17"/>
            <p:cNvGrpSpPr/>
            <p:nvPr/>
          </p:nvGrpSpPr>
          <p:grpSpPr>
            <a:xfrm>
              <a:off x="3082671" y="18457"/>
              <a:ext cx="2133540" cy="13732934"/>
              <a:chOff x="0" y="0"/>
              <a:chExt cx="1517184" cy="9765642"/>
            </a:xfrm>
          </p:grpSpPr>
          <p:sp>
            <p:nvSpPr>
              <p:cNvPr id="18" name="Freeform 18"/>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9" name="Group 19"/>
            <p:cNvGrpSpPr/>
            <p:nvPr/>
          </p:nvGrpSpPr>
          <p:grpSpPr>
            <a:xfrm>
              <a:off x="2861736" y="9804400"/>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TextBox 21"/>
          <p:cNvSpPr txBox="1"/>
          <p:nvPr/>
        </p:nvSpPr>
        <p:spPr>
          <a:xfrm>
            <a:off x="6338528" y="614650"/>
            <a:ext cx="7683618" cy="1609725"/>
          </a:xfrm>
          <a:prstGeom prst="rect">
            <a:avLst/>
          </a:prstGeom>
        </p:spPr>
        <p:txBody>
          <a:bodyPr lIns="0" tIns="0" rIns="0" bIns="0" rtlCol="0" anchor="t">
            <a:spAutoFit/>
          </a:bodyPr>
          <a:lstStyle/>
          <a:p>
            <a:pPr algn="r" rtl="1">
              <a:lnSpc>
                <a:spcPts val="12480"/>
              </a:lnSpc>
            </a:pPr>
            <a:r>
              <a:rPr lang="he-IL" sz="10400">
                <a:solidFill>
                  <a:srgbClr val="0070C0"/>
                </a:solidFill>
                <a:latin typeface="FB Anakonda"/>
                <a:ea typeface="FB Anakonda"/>
                <a:cs typeface="FB Anakonda"/>
                <a:sym typeface="FB Anakonda"/>
                <a:rtl/>
              </a:rPr>
              <a:t>זהירות בדרכים</a:t>
            </a:r>
          </a:p>
        </p:txBody>
      </p:sp>
      <p:sp>
        <p:nvSpPr>
          <p:cNvPr id="22" name="TextBox 22"/>
          <p:cNvSpPr txBox="1"/>
          <p:nvPr/>
        </p:nvSpPr>
        <p:spPr>
          <a:xfrm>
            <a:off x="7657055" y="2380538"/>
            <a:ext cx="7410089" cy="7018172"/>
          </a:xfrm>
          <a:prstGeom prst="rect">
            <a:avLst/>
          </a:prstGeom>
        </p:spPr>
        <p:txBody>
          <a:bodyPr lIns="0" tIns="0" rIns="0" bIns="0" rtlCol="0" anchor="t">
            <a:spAutoFit/>
          </a:bodyPr>
          <a:lstStyle/>
          <a:p>
            <a:pPr marL="540510" lvl="1" indent="-270255" algn="r" rtl="1">
              <a:lnSpc>
                <a:spcPts val="3628"/>
              </a:lnSpc>
              <a:buFont typeface="Arial"/>
              <a:buChar char="•"/>
            </a:pPr>
            <a:r>
              <a:rPr lang="ar-EG" sz="4200">
                <a:solidFill>
                  <a:srgbClr val="236292"/>
                </a:solidFill>
                <a:latin typeface="ploni-yad"/>
                <a:ea typeface="ploni-yad"/>
                <a:cs typeface="ploni-yad"/>
                <a:sym typeface="ploni-yad"/>
                <a:rtl/>
              </a:rPr>
              <a:t> </a:t>
            </a:r>
            <a:r>
              <a:rPr lang="he-IL" sz="4200" b="1">
                <a:solidFill>
                  <a:srgbClr val="236292"/>
                </a:solidFill>
                <a:latin typeface="ploni-yad Bold"/>
                <a:ea typeface="ploni-yad Bold"/>
                <a:cs typeface="ploni-yad Bold"/>
                <a:sym typeface="ploni-yad Bold"/>
                <a:rtl/>
              </a:rPr>
              <a:t>חל איסור רכיבה על אופניים חשמליים וגלגילנוע ( קורקינט חשמלי ) מתחת לגיל </a:t>
            </a:r>
            <a:r>
              <a:rPr lang="en-US" sz="4200" b="1">
                <a:solidFill>
                  <a:srgbClr val="236292"/>
                </a:solidFill>
                <a:latin typeface="ploni-yad Bold"/>
                <a:ea typeface="ploni-yad Bold"/>
                <a:cs typeface="ploni-yad Bold"/>
                <a:sym typeface="ploni-yad Bold"/>
              </a:rPr>
              <a:t>16</a:t>
            </a:r>
            <a:r>
              <a:rPr lang="he-IL" sz="4200" b="1">
                <a:solidFill>
                  <a:srgbClr val="236292"/>
                </a:solidFill>
                <a:latin typeface="ploni-yad Bold"/>
                <a:ea typeface="ploni-yad Bold"/>
                <a:cs typeface="ploni-yad Bold"/>
                <a:sym typeface="ploni-yad Bold"/>
                <a:rtl/>
              </a:rPr>
              <a:t>, אלו תקנות מחייבות על פי החוק.</a:t>
            </a:r>
          </a:p>
          <a:p>
            <a:pPr marL="540510" lvl="1" indent="-270255" algn="r" rtl="1">
              <a:lnSpc>
                <a:spcPts val="3628"/>
              </a:lnSpc>
              <a:buFont typeface="Arial"/>
              <a:buChar char="•"/>
            </a:pPr>
            <a:r>
              <a:rPr lang="he-IL" sz="4200" b="1">
                <a:solidFill>
                  <a:srgbClr val="236292"/>
                </a:solidFill>
                <a:latin typeface="ploni-yad Bold"/>
                <a:ea typeface="ploni-yad Bold"/>
                <a:cs typeface="ploni-yad Bold"/>
                <a:sym typeface="ploni-yad Bold"/>
                <a:rtl/>
              </a:rPr>
              <a:t>הכניסה לביה"ס בכלים אלו כמובן אסורה.</a:t>
            </a:r>
          </a:p>
          <a:p>
            <a:pPr marL="540510" lvl="1" indent="-270255" algn="r" rtl="1">
              <a:lnSpc>
                <a:spcPts val="3628"/>
              </a:lnSpc>
              <a:buFont typeface="Arial"/>
              <a:buChar char="•"/>
            </a:pPr>
            <a:r>
              <a:rPr lang="he-IL" sz="4200" b="1">
                <a:solidFill>
                  <a:srgbClr val="236292"/>
                </a:solidFill>
                <a:latin typeface="ploni-yad Bold"/>
                <a:ea typeface="ploni-yad Bold"/>
                <a:cs typeface="ploni-yad Bold"/>
                <a:sym typeface="ploni-yad Bold"/>
                <a:rtl/>
              </a:rPr>
              <a:t>חל איסור להיכנס לבית הספר עם סקייטבורד.</a:t>
            </a:r>
          </a:p>
          <a:p>
            <a:pPr marL="540510" lvl="1" indent="-270255" algn="r" rtl="1">
              <a:lnSpc>
                <a:spcPts val="3628"/>
              </a:lnSpc>
              <a:buFont typeface="Arial"/>
              <a:buChar char="•"/>
            </a:pPr>
            <a:r>
              <a:rPr lang="he-IL" sz="4200" b="1">
                <a:solidFill>
                  <a:srgbClr val="236292"/>
                </a:solidFill>
                <a:latin typeface="ploni-yad Bold"/>
                <a:ea typeface="ploni-yad Bold"/>
                <a:cs typeface="ploni-yad Bold"/>
                <a:sym typeface="ploni-yad Bold"/>
                <a:rtl/>
              </a:rPr>
              <a:t>יש להחנות אופניים וכלי רכב גלגלי בחצר, במקומות המיועדים לכך, והם יישארו שם עד לסיום הלימודים, הרכיבה בשטח בית הספר אסורה</a:t>
            </a:r>
          </a:p>
          <a:p>
            <a:pPr marL="540510" lvl="1" indent="-270255" algn="r" rtl="1">
              <a:lnSpc>
                <a:spcPts val="3628"/>
              </a:lnSpc>
              <a:buFont typeface="Arial"/>
              <a:buChar char="•"/>
            </a:pPr>
            <a:r>
              <a:rPr lang="he-IL" sz="4200" b="1">
                <a:solidFill>
                  <a:srgbClr val="236292"/>
                </a:solidFill>
                <a:latin typeface="ploni-yad Bold"/>
                <a:ea typeface="ploni-yad Bold"/>
                <a:cs typeface="ploni-yad Bold"/>
                <a:sym typeface="ploni-yad Bold"/>
                <a:rtl/>
              </a:rPr>
              <a:t>זכרו, קסדה בעת רכיבה על אופניים הינה חובה.</a:t>
            </a:r>
          </a:p>
        </p:txBody>
      </p:sp>
      <p:sp>
        <p:nvSpPr>
          <p:cNvPr id="23" name="Freeform 23"/>
          <p:cNvSpPr/>
          <p:nvPr/>
        </p:nvSpPr>
        <p:spPr>
          <a:xfrm>
            <a:off x="653770" y="440531"/>
            <a:ext cx="5109652" cy="2549110"/>
          </a:xfrm>
          <a:custGeom>
            <a:avLst/>
            <a:gdLst/>
            <a:ahLst/>
            <a:cxnLst/>
            <a:rect l="l" t="t" r="r" b="b"/>
            <a:pathLst>
              <a:path w="5109652" h="2549110">
                <a:moveTo>
                  <a:pt x="0" y="0"/>
                </a:moveTo>
                <a:lnTo>
                  <a:pt x="5109652" y="0"/>
                </a:lnTo>
                <a:lnTo>
                  <a:pt x="5109652" y="2549110"/>
                </a:lnTo>
                <a:lnTo>
                  <a:pt x="0" y="2549110"/>
                </a:lnTo>
                <a:lnTo>
                  <a:pt x="0" y="0"/>
                </a:lnTo>
                <a:close/>
              </a:path>
            </a:pathLst>
          </a:custGeom>
          <a:blipFill>
            <a:blip r:embed="rId2"/>
            <a:stretch>
              <a:fillRect/>
            </a:stretch>
          </a:blipFill>
        </p:spPr>
        <p:txBody>
          <a:bodyPr/>
          <a:lstStyle/>
          <a:p>
            <a:endParaRPr lang="he-IL"/>
          </a:p>
        </p:txBody>
      </p:sp>
      <p:sp>
        <p:nvSpPr>
          <p:cNvPr id="24" name="Freeform 24" descr="×ª××× × ×§×©××¨×"/>
          <p:cNvSpPr/>
          <p:nvPr/>
        </p:nvSpPr>
        <p:spPr>
          <a:xfrm>
            <a:off x="1028700" y="7871044"/>
            <a:ext cx="5938624" cy="1885512"/>
          </a:xfrm>
          <a:custGeom>
            <a:avLst/>
            <a:gdLst/>
            <a:ahLst/>
            <a:cxnLst/>
            <a:rect l="l" t="t" r="r" b="b"/>
            <a:pathLst>
              <a:path w="5938624" h="1885512">
                <a:moveTo>
                  <a:pt x="0" y="0"/>
                </a:moveTo>
                <a:lnTo>
                  <a:pt x="5938624" y="0"/>
                </a:lnTo>
                <a:lnTo>
                  <a:pt x="5938624" y="1885512"/>
                </a:lnTo>
                <a:lnTo>
                  <a:pt x="0" y="1885512"/>
                </a:lnTo>
                <a:lnTo>
                  <a:pt x="0" y="0"/>
                </a:lnTo>
                <a:close/>
              </a:path>
            </a:pathLst>
          </a:custGeom>
          <a:blipFill>
            <a:blip r:embed="rId3"/>
            <a:stretch>
              <a:fillRect l="-144" r="-144"/>
            </a:stretch>
          </a:blipFill>
        </p:spPr>
        <p:txBody>
          <a:bodyPr/>
          <a:lstStyle/>
          <a:p>
            <a:endParaRPr lang="he-IL"/>
          </a:p>
        </p:txBody>
      </p:sp>
      <p:sp>
        <p:nvSpPr>
          <p:cNvPr id="25" name="TextBox 25"/>
          <p:cNvSpPr txBox="1"/>
          <p:nvPr/>
        </p:nvSpPr>
        <p:spPr>
          <a:xfrm>
            <a:off x="757059" y="3130885"/>
            <a:ext cx="6627456" cy="3018663"/>
          </a:xfrm>
          <a:prstGeom prst="rect">
            <a:avLst/>
          </a:prstGeom>
        </p:spPr>
        <p:txBody>
          <a:bodyPr lIns="0" tIns="0" rIns="0" bIns="0" rtlCol="0" anchor="t">
            <a:spAutoFit/>
          </a:bodyPr>
          <a:lstStyle/>
          <a:p>
            <a:pPr algn="ctr" rtl="1">
              <a:lnSpc>
                <a:spcPts val="5795"/>
              </a:lnSpc>
            </a:pPr>
            <a:r>
              <a:rPr lang="he-IL" sz="4200" b="1" spc="-71">
                <a:solidFill>
                  <a:srgbClr val="002060"/>
                </a:solidFill>
                <a:latin typeface="ploni-yad Bold"/>
                <a:ea typeface="ploni-yad Bold"/>
                <a:cs typeface="ploni-yad Bold"/>
                <a:sym typeface="ploni-yad Bold"/>
                <a:rtl/>
              </a:rPr>
              <a:t>יש להקפיד על בטיחות בדרך לביה"ס ובחזרה, בנסיעה בתחבורה ציבורית ובחציית כבישים.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633" y="6058397"/>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10267308"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4359126" y="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4829019" y="-12700"/>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6464946" y="-12700"/>
            <a:ext cx="1286295" cy="10299701"/>
            <a:chOff x="0" y="0"/>
            <a:chExt cx="1219598" cy="9765642"/>
          </a:xfrm>
        </p:grpSpPr>
        <p:sp>
          <p:nvSpPr>
            <p:cNvPr id="10" name="Freeform 10"/>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1" name="Group 11"/>
          <p:cNvGrpSpPr/>
          <p:nvPr/>
        </p:nvGrpSpPr>
        <p:grpSpPr>
          <a:xfrm>
            <a:off x="16162530" y="-12702"/>
            <a:ext cx="1600155" cy="10299701"/>
            <a:chOff x="0" y="0"/>
            <a:chExt cx="1517184" cy="9765642"/>
          </a:xfrm>
        </p:grpSpPr>
        <p:sp>
          <p:nvSpPr>
            <p:cNvPr id="12" name="Freeform 12"/>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3" name="Group 13"/>
          <p:cNvGrpSpPr/>
          <p:nvPr/>
        </p:nvGrpSpPr>
        <p:grpSpPr>
          <a:xfrm>
            <a:off x="12230182" y="20794"/>
            <a:ext cx="6057818" cy="10317504"/>
            <a:chOff x="0" y="0"/>
            <a:chExt cx="8077091" cy="13756672"/>
          </a:xfrm>
        </p:grpSpPr>
        <p:sp>
          <p:nvSpPr>
            <p:cNvPr id="14" name="AutoShape 14"/>
            <p:cNvSpPr/>
            <p:nvPr/>
          </p:nvSpPr>
          <p:spPr>
            <a:xfrm rot="-2023717">
              <a:off x="-812511" y="11053120"/>
              <a:ext cx="9696074" cy="0"/>
            </a:xfrm>
            <a:prstGeom prst="line">
              <a:avLst/>
            </a:prstGeom>
            <a:ln w="12700" cap="rnd">
              <a:solidFill>
                <a:srgbClr val="5FCBEF"/>
              </a:solidFill>
              <a:prstDash val="solid"/>
              <a:headEnd type="none" w="sm" len="sm"/>
              <a:tailEnd type="none" w="sm" len="sm"/>
            </a:ln>
          </p:spPr>
          <p:txBody>
            <a:bodyPr/>
            <a:lstStyle/>
            <a:p>
              <a:endParaRPr lang="he-IL"/>
            </a:p>
          </p:txBody>
        </p:sp>
        <p:grpSp>
          <p:nvGrpSpPr>
            <p:cNvPr id="15" name="Group 15"/>
            <p:cNvGrpSpPr/>
            <p:nvPr/>
          </p:nvGrpSpPr>
          <p:grpSpPr>
            <a:xfrm>
              <a:off x="3027183" y="7857066"/>
              <a:ext cx="5027130" cy="5875866"/>
              <a:chOff x="0" y="0"/>
              <a:chExt cx="3574848" cy="4178394"/>
            </a:xfrm>
          </p:grpSpPr>
          <p:sp>
            <p:nvSpPr>
              <p:cNvPr id="16" name="Freeform 16"/>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7" name="Group 17"/>
            <p:cNvGrpSpPr/>
            <p:nvPr/>
          </p:nvGrpSpPr>
          <p:grpSpPr>
            <a:xfrm>
              <a:off x="3772249" y="0"/>
              <a:ext cx="4285752" cy="13732934"/>
              <a:chOff x="0" y="0"/>
              <a:chExt cx="3047646" cy="9765642"/>
            </a:xfrm>
          </p:grpSpPr>
          <p:sp>
            <p:nvSpPr>
              <p:cNvPr id="18" name="Freeform 18"/>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9" name="Group 19"/>
            <p:cNvGrpSpPr/>
            <p:nvPr/>
          </p:nvGrpSpPr>
          <p:grpSpPr>
            <a:xfrm>
              <a:off x="5888919" y="9804400"/>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TextBox 21"/>
          <p:cNvSpPr txBox="1"/>
          <p:nvPr/>
        </p:nvSpPr>
        <p:spPr>
          <a:xfrm>
            <a:off x="-169133" y="3048002"/>
            <a:ext cx="16807979" cy="8410575"/>
          </a:xfrm>
          <a:prstGeom prst="rect">
            <a:avLst/>
          </a:prstGeom>
        </p:spPr>
        <p:txBody>
          <a:bodyPr lIns="0" tIns="0" rIns="0" bIns="0" rtlCol="0" anchor="t">
            <a:spAutoFit/>
          </a:bodyPr>
          <a:lstStyle/>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אלימות היא פגיעה בכבוד האדם ובזכויותיו הבסיסיות.</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שימוש באיומים, בחרם, באלימות פיזית, מקוונת,  מילולית ו/או מינית וכל סוג של פגיעה בזכויותיו של אדם אחר יובילו לנקיטת צעדים משמעתיים על פי כללי חוזר מנכ"ל:</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•שיחת בירור</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•יידוע הורים</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•הרחקה מביה"ס לתקופה קצובה </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•הכנת עבודה בנושא מתאים למעשי האלימות</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הורדת ציון בהתנהגות בתעודה</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•דיווח למשטרה/ פקידת סעד/פיקוח משרד החינוך והרשות המקומית</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•מניעת השתתפות בפעילות בית ספרית</a:t>
            </a:r>
          </a:p>
          <a:p>
            <a:pPr algn="r" rtl="1">
              <a:lnSpc>
                <a:spcPts val="5040"/>
              </a:lnSpc>
            </a:pPr>
            <a:endParaRPr lang="he-IL" sz="4200" b="1">
              <a:solidFill>
                <a:srgbClr val="236292"/>
              </a:solidFill>
              <a:latin typeface="ploni-yad Bold"/>
              <a:ea typeface="ploni-yad Bold"/>
              <a:cs typeface="ploni-yad Bold"/>
              <a:sym typeface="ploni-yad Bold"/>
              <a:rtl/>
            </a:endParaRPr>
          </a:p>
          <a:p>
            <a:pPr marL="540510" lvl="1" indent="-270255" algn="r" rtl="1">
              <a:lnSpc>
                <a:spcPts val="5040"/>
              </a:lnSpc>
            </a:pPr>
            <a:endParaRPr lang="he-IL" sz="4200" b="1">
              <a:solidFill>
                <a:srgbClr val="236292"/>
              </a:solidFill>
              <a:latin typeface="ploni-yad Bold"/>
              <a:ea typeface="ploni-yad Bold"/>
              <a:cs typeface="ploni-yad Bold"/>
              <a:sym typeface="ploni-yad Bold"/>
              <a:rtl/>
            </a:endParaRPr>
          </a:p>
        </p:txBody>
      </p:sp>
      <p:sp>
        <p:nvSpPr>
          <p:cNvPr id="22" name="TextBox 22"/>
          <p:cNvSpPr txBox="1"/>
          <p:nvPr/>
        </p:nvSpPr>
        <p:spPr>
          <a:xfrm>
            <a:off x="1156300" y="-28573"/>
            <a:ext cx="15133830" cy="3190875"/>
          </a:xfrm>
          <a:prstGeom prst="rect">
            <a:avLst/>
          </a:prstGeom>
        </p:spPr>
        <p:txBody>
          <a:bodyPr lIns="0" tIns="0" rIns="0" bIns="0" rtlCol="0" anchor="t">
            <a:spAutoFit/>
          </a:bodyPr>
          <a:lstStyle/>
          <a:p>
            <a:pPr algn="ctr">
              <a:lnSpc>
                <a:spcPts val="12480"/>
              </a:lnSpc>
            </a:pPr>
            <a:r>
              <a:rPr lang="en-US" sz="10400">
                <a:solidFill>
                  <a:srgbClr val="5FCBEF"/>
                </a:solidFill>
                <a:latin typeface="FB Anakonda"/>
                <a:ea typeface="FB Anakonda"/>
                <a:cs typeface="FB Anakonda"/>
                <a:sym typeface="FB Anakonda"/>
              </a:rPr>
              <a:t> </a:t>
            </a:r>
            <a:r>
              <a:rPr lang="he-IL" sz="10400">
                <a:solidFill>
                  <a:srgbClr val="236292"/>
                </a:solidFill>
                <a:latin typeface="FB Anakonda"/>
                <a:ea typeface="FB Anakonda"/>
                <a:cs typeface="FB Anakonda"/>
                <a:sym typeface="FB Anakonda"/>
                <a:rtl/>
              </a:rPr>
              <a:t>כללי התנהגות</a:t>
            </a:r>
          </a:p>
          <a:p>
            <a:pPr algn="ctr">
              <a:lnSpc>
                <a:spcPts val="12480"/>
              </a:lnSpc>
            </a:pPr>
            <a:r>
              <a:rPr lang="en-US" sz="10400">
                <a:solidFill>
                  <a:srgbClr val="236292"/>
                </a:solidFill>
                <a:latin typeface="FB Anakonda"/>
                <a:ea typeface="FB Anakonda"/>
                <a:cs typeface="FB Anakonda"/>
                <a:sym typeface="FB Anakonda"/>
              </a:rPr>
              <a:t>"</a:t>
            </a:r>
            <a:r>
              <a:rPr lang="he-IL" sz="10400">
                <a:solidFill>
                  <a:srgbClr val="236292"/>
                </a:solidFill>
                <a:latin typeface="FB Anakonda"/>
                <a:ea typeface="FB Anakonda"/>
                <a:cs typeface="FB Anakonda"/>
                <a:sym typeface="FB Anakonda"/>
                <a:rtl/>
              </a:rPr>
              <a:t>ואהבת לרעך כמוך</a:t>
            </a:r>
            <a:r>
              <a:rPr lang="en-US" sz="10400">
                <a:solidFill>
                  <a:srgbClr val="236292"/>
                </a:solidFill>
                <a:latin typeface="FB Anakonda"/>
                <a:ea typeface="FB Anakonda"/>
                <a:cs typeface="FB Anakonda"/>
                <a:sym typeface="FB Anakonda"/>
              </a:rPr>
              <a:t>"</a:t>
            </a:r>
          </a:p>
        </p:txBody>
      </p:sp>
      <p:sp>
        <p:nvSpPr>
          <p:cNvPr id="23" name="Freeform 23" descr="אלימות? לא בבית ספרנו!"/>
          <p:cNvSpPr/>
          <p:nvPr/>
        </p:nvSpPr>
        <p:spPr>
          <a:xfrm>
            <a:off x="14021878" y="20794"/>
            <a:ext cx="2268252" cy="2268252"/>
          </a:xfrm>
          <a:custGeom>
            <a:avLst/>
            <a:gdLst/>
            <a:ahLst/>
            <a:cxnLst/>
            <a:rect l="l" t="t" r="r" b="b"/>
            <a:pathLst>
              <a:path w="2268252" h="2268252">
                <a:moveTo>
                  <a:pt x="0" y="0"/>
                </a:moveTo>
                <a:lnTo>
                  <a:pt x="2268252" y="0"/>
                </a:lnTo>
                <a:lnTo>
                  <a:pt x="2268252" y="2268252"/>
                </a:lnTo>
                <a:lnTo>
                  <a:pt x="0" y="2268252"/>
                </a:lnTo>
                <a:lnTo>
                  <a:pt x="0" y="0"/>
                </a:lnTo>
                <a:close/>
              </a:path>
            </a:pathLst>
          </a:custGeom>
          <a:blipFill>
            <a:blip r:embed="rId2"/>
            <a:stretch>
              <a:fillRect/>
            </a:stretch>
          </a:blipFill>
        </p:spPr>
        <p:txBody>
          <a:bodyPr/>
          <a:lstStyle/>
          <a:p>
            <a:endParaRPr lang="he-IL"/>
          </a:p>
        </p:txBody>
      </p:sp>
      <p:sp>
        <p:nvSpPr>
          <p:cNvPr id="24" name="TextBox 24"/>
          <p:cNvSpPr txBox="1"/>
          <p:nvPr/>
        </p:nvSpPr>
        <p:spPr>
          <a:xfrm>
            <a:off x="398533" y="-127002"/>
            <a:ext cx="4652478" cy="1857375"/>
          </a:xfrm>
          <a:prstGeom prst="rect">
            <a:avLst/>
          </a:prstGeom>
        </p:spPr>
        <p:txBody>
          <a:bodyPr lIns="0" tIns="0" rIns="0" bIns="0" rtlCol="0" anchor="t">
            <a:spAutoFit/>
          </a:bodyPr>
          <a:lstStyle/>
          <a:p>
            <a:pPr algn="ctr" rtl="1">
              <a:lnSpc>
                <a:spcPts val="5184"/>
              </a:lnSpc>
            </a:pPr>
            <a:r>
              <a:rPr lang="ar-EG" sz="4320" b="1">
                <a:solidFill>
                  <a:srgbClr val="262626"/>
                </a:solidFill>
                <a:latin typeface="ploni-yad Bold"/>
                <a:ea typeface="ploni-yad Bold"/>
                <a:cs typeface="ploni-yad Bold"/>
                <a:sym typeface="ploni-yad Bold"/>
                <a:rtl/>
              </a:rPr>
              <a:t> </a:t>
            </a:r>
          </a:p>
          <a:p>
            <a:pPr algn="ctr" rtl="1">
              <a:lnSpc>
                <a:spcPts val="2915"/>
              </a:lnSpc>
            </a:pPr>
            <a:r>
              <a:rPr lang="he-IL" sz="2429" b="1">
                <a:solidFill>
                  <a:srgbClr val="00B050"/>
                </a:solidFill>
                <a:latin typeface="ploni-yad Bold"/>
                <a:ea typeface="ploni-yad Bold"/>
                <a:cs typeface="ploni-yad Bold"/>
                <a:sym typeface="ploni-yad Bold"/>
                <a:rtl/>
              </a:rPr>
              <a:t>בחטיבת "רעות" חשוב לנו כי תרגישו בטוח ונוח וכולנו נחייה באווירה מכבדת ומקבלת את כל באי ביה"ס.</a:t>
            </a:r>
          </a:p>
        </p:txBody>
      </p:sp>
      <p:sp>
        <p:nvSpPr>
          <p:cNvPr id="25" name="TextBox 25"/>
          <p:cNvSpPr txBox="1"/>
          <p:nvPr/>
        </p:nvSpPr>
        <p:spPr>
          <a:xfrm>
            <a:off x="897853" y="5452062"/>
            <a:ext cx="3653838" cy="2943225"/>
          </a:xfrm>
          <a:prstGeom prst="rect">
            <a:avLst/>
          </a:prstGeom>
        </p:spPr>
        <p:txBody>
          <a:bodyPr lIns="0" tIns="0" rIns="0" bIns="0" rtlCol="0" anchor="t">
            <a:spAutoFit/>
          </a:bodyPr>
          <a:lstStyle/>
          <a:p>
            <a:pPr algn="ctr" rtl="1">
              <a:lnSpc>
                <a:spcPts val="3240"/>
              </a:lnSpc>
            </a:pPr>
            <a:r>
              <a:rPr lang="he-IL" sz="2700" b="1">
                <a:solidFill>
                  <a:srgbClr val="1F4E79"/>
                </a:solidFill>
                <a:latin typeface="ploni-yad Bold"/>
                <a:ea typeface="ploni-yad Bold"/>
                <a:cs typeface="ploni-yad Bold"/>
                <a:sym typeface="ploni-yad Bold"/>
                <a:rtl/>
              </a:rPr>
              <a:t>"יותר אהבה,</a:t>
            </a:r>
          </a:p>
          <a:p>
            <a:pPr algn="ctr" rtl="1">
              <a:lnSpc>
                <a:spcPts val="3240"/>
              </a:lnSpc>
            </a:pPr>
            <a:r>
              <a:rPr lang="he-IL" sz="2700" b="1">
                <a:solidFill>
                  <a:srgbClr val="1F4E79"/>
                </a:solidFill>
                <a:latin typeface="ploni-yad Bold"/>
                <a:ea typeface="ploni-yad Bold"/>
                <a:cs typeface="ploni-yad Bold"/>
                <a:sym typeface="ploni-yad Bold"/>
                <a:rtl/>
              </a:rPr>
              <a:t>יותר הקשבה,</a:t>
            </a:r>
          </a:p>
          <a:p>
            <a:pPr algn="ctr" rtl="1">
              <a:lnSpc>
                <a:spcPts val="3240"/>
              </a:lnSpc>
            </a:pPr>
            <a:r>
              <a:rPr lang="he-IL" sz="2700" b="1">
                <a:solidFill>
                  <a:srgbClr val="1F4E79"/>
                </a:solidFill>
                <a:latin typeface="ploni-yad Bold"/>
                <a:ea typeface="ploni-yad Bold"/>
                <a:cs typeface="ploni-yad Bold"/>
                <a:sym typeface="ploni-yad Bold"/>
                <a:rtl/>
              </a:rPr>
              <a:t>יותר אמונה בין אדם לאדם,</a:t>
            </a:r>
          </a:p>
          <a:p>
            <a:pPr algn="ctr" rtl="1">
              <a:lnSpc>
                <a:spcPts val="3240"/>
              </a:lnSpc>
            </a:pPr>
            <a:r>
              <a:rPr lang="he-IL" sz="2700" b="1">
                <a:solidFill>
                  <a:srgbClr val="1F4E79"/>
                </a:solidFill>
                <a:latin typeface="ploni-yad Bold"/>
                <a:ea typeface="ploni-yad Bold"/>
                <a:cs typeface="ploni-yad Bold"/>
                <a:sym typeface="ploni-yad Bold"/>
                <a:rtl/>
              </a:rPr>
              <a:t>יותר שלום, יותר תקווה,</a:t>
            </a:r>
          </a:p>
          <a:p>
            <a:pPr algn="ctr" rtl="1">
              <a:lnSpc>
                <a:spcPts val="3240"/>
              </a:lnSpc>
            </a:pPr>
            <a:r>
              <a:rPr lang="he-IL" sz="2700" b="1">
                <a:solidFill>
                  <a:srgbClr val="1F4E79"/>
                </a:solidFill>
                <a:latin typeface="ploni-yad Bold"/>
                <a:ea typeface="ploni-yad Bold"/>
                <a:cs typeface="ploni-yad Bold"/>
                <a:sym typeface="ploni-yad Bold"/>
                <a:rtl/>
              </a:rPr>
              <a:t>פחות קנאה ושנאת חינם..." יהונתן גפן</a:t>
            </a:r>
          </a:p>
          <a:p>
            <a:pPr algn="l">
              <a:lnSpc>
                <a:spcPts val="3240"/>
              </a:lnSpc>
            </a:pPr>
            <a:endParaRPr lang="he-IL" sz="2700" b="1">
              <a:solidFill>
                <a:srgbClr val="1F4E79"/>
              </a:solidFill>
              <a:latin typeface="ploni-yad Bold"/>
              <a:ea typeface="ploni-yad Bold"/>
              <a:cs typeface="ploni-yad Bold"/>
              <a:sym typeface="ploni-yad Bold"/>
              <a:rt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20941"/>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853202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3774594" y="-3050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4389146" y="1141"/>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6485868" y="64640"/>
            <a:ext cx="1286295" cy="10299701"/>
            <a:chOff x="0" y="0"/>
            <a:chExt cx="1219598" cy="9765642"/>
          </a:xfrm>
        </p:grpSpPr>
        <p:sp>
          <p:nvSpPr>
            <p:cNvPr id="10" name="Freeform 10"/>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sp>
        <p:nvSpPr>
          <p:cNvPr id="11" name="AutoShape 11"/>
          <p:cNvSpPr/>
          <p:nvPr/>
        </p:nvSpPr>
        <p:spPr>
          <a:xfrm rot="-2023717">
            <a:off x="11735955" y="8259336"/>
            <a:ext cx="7272055"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12" name="Group 12"/>
          <p:cNvGrpSpPr/>
          <p:nvPr/>
        </p:nvGrpSpPr>
        <p:grpSpPr>
          <a:xfrm>
            <a:off x="15833976" y="5957441"/>
            <a:ext cx="3770347" cy="4406899"/>
            <a:chOff x="0" y="0"/>
            <a:chExt cx="3574848" cy="4178394"/>
          </a:xfrm>
        </p:grpSpPr>
        <p:sp>
          <p:nvSpPr>
            <p:cNvPr id="13" name="Freeform 13"/>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4" name="Group 14"/>
          <p:cNvGrpSpPr/>
          <p:nvPr/>
        </p:nvGrpSpPr>
        <p:grpSpPr>
          <a:xfrm>
            <a:off x="17997166" y="-30504"/>
            <a:ext cx="3214314" cy="10299701"/>
            <a:chOff x="0" y="0"/>
            <a:chExt cx="3047646" cy="9765642"/>
          </a:xfrm>
        </p:grpSpPr>
        <p:sp>
          <p:nvSpPr>
            <p:cNvPr id="15" name="Freeform 15"/>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6" name="Group 16"/>
          <p:cNvGrpSpPr/>
          <p:nvPr/>
        </p:nvGrpSpPr>
        <p:grpSpPr>
          <a:xfrm>
            <a:off x="16687845" y="64640"/>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438914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1028700" y="-27434"/>
            <a:ext cx="15232164" cy="3190875"/>
          </a:xfrm>
          <a:prstGeom prst="rect">
            <a:avLst/>
          </a:prstGeom>
        </p:spPr>
        <p:txBody>
          <a:bodyPr lIns="0" tIns="0" rIns="0" bIns="0" rtlCol="0" anchor="t">
            <a:spAutoFit/>
          </a:bodyPr>
          <a:lstStyle/>
          <a:p>
            <a:pPr algn="ctr">
              <a:lnSpc>
                <a:spcPts val="12480"/>
              </a:lnSpc>
            </a:pPr>
            <a:r>
              <a:rPr lang="he-IL" sz="10400">
                <a:solidFill>
                  <a:srgbClr val="236292"/>
                </a:solidFill>
                <a:latin typeface="FB Anakonda"/>
                <a:ea typeface="FB Anakonda"/>
                <a:cs typeface="FB Anakonda"/>
                <a:sym typeface="FB Anakonda"/>
                <a:rtl/>
              </a:rPr>
              <a:t>שימוש בטכנולוגיה</a:t>
            </a:r>
            <a:r>
              <a:rPr lang="en-US" sz="10400">
                <a:solidFill>
                  <a:srgbClr val="236292"/>
                </a:solidFill>
                <a:latin typeface="FB Anakonda"/>
                <a:ea typeface="FB Anakonda"/>
                <a:cs typeface="FB Anakonda"/>
                <a:sym typeface="FB Anakonda"/>
              </a:rPr>
              <a:t> </a:t>
            </a:r>
          </a:p>
          <a:p>
            <a:pPr algn="ctr">
              <a:lnSpc>
                <a:spcPts val="12480"/>
              </a:lnSpc>
            </a:pPr>
            <a:r>
              <a:rPr lang="he-IL" sz="10400">
                <a:solidFill>
                  <a:srgbClr val="236292"/>
                </a:solidFill>
                <a:latin typeface="FB Anakonda"/>
                <a:ea typeface="FB Anakonda"/>
                <a:cs typeface="FB Anakonda"/>
                <a:sym typeface="FB Anakonda"/>
                <a:rtl/>
              </a:rPr>
              <a:t>ובטלפון סלולארי</a:t>
            </a:r>
          </a:p>
        </p:txBody>
      </p:sp>
      <p:sp>
        <p:nvSpPr>
          <p:cNvPr id="21" name="Freeform 21" descr="Image result for ‫שימוש בפלאפון‬‎"/>
          <p:cNvSpPr/>
          <p:nvPr/>
        </p:nvSpPr>
        <p:spPr>
          <a:xfrm>
            <a:off x="436164" y="928540"/>
            <a:ext cx="3089898" cy="1744297"/>
          </a:xfrm>
          <a:custGeom>
            <a:avLst/>
            <a:gdLst/>
            <a:ahLst/>
            <a:cxnLst/>
            <a:rect l="l" t="t" r="r" b="b"/>
            <a:pathLst>
              <a:path w="3089898" h="1744297">
                <a:moveTo>
                  <a:pt x="0" y="0"/>
                </a:moveTo>
                <a:lnTo>
                  <a:pt x="3089898" y="0"/>
                </a:lnTo>
                <a:lnTo>
                  <a:pt x="3089898" y="1744297"/>
                </a:lnTo>
                <a:lnTo>
                  <a:pt x="0" y="1744297"/>
                </a:lnTo>
                <a:lnTo>
                  <a:pt x="0" y="0"/>
                </a:lnTo>
                <a:close/>
              </a:path>
            </a:pathLst>
          </a:custGeom>
          <a:blipFill>
            <a:blip r:embed="rId2"/>
            <a:stretch>
              <a:fillRect/>
            </a:stretch>
          </a:blipFill>
        </p:spPr>
        <p:txBody>
          <a:bodyPr/>
          <a:lstStyle/>
          <a:p>
            <a:endParaRPr lang="he-IL"/>
          </a:p>
        </p:txBody>
      </p:sp>
      <p:sp>
        <p:nvSpPr>
          <p:cNvPr id="22" name="Freeform 22" descr="ספרי לימוד, סביבות תוכן, יישומונים ומאגרי מידע | מתמטיקה - חטיבה עליונה |  המרחב הפדגוגי | פורטל עובדי הוראה"/>
          <p:cNvSpPr/>
          <p:nvPr/>
        </p:nvSpPr>
        <p:spPr>
          <a:xfrm>
            <a:off x="13722299" y="309636"/>
            <a:ext cx="2538565" cy="2188843"/>
          </a:xfrm>
          <a:custGeom>
            <a:avLst/>
            <a:gdLst/>
            <a:ahLst/>
            <a:cxnLst/>
            <a:rect l="l" t="t" r="r" b="b"/>
            <a:pathLst>
              <a:path w="2538565" h="2188843">
                <a:moveTo>
                  <a:pt x="0" y="0"/>
                </a:moveTo>
                <a:lnTo>
                  <a:pt x="2538565" y="0"/>
                </a:lnTo>
                <a:lnTo>
                  <a:pt x="2538565" y="2188843"/>
                </a:lnTo>
                <a:lnTo>
                  <a:pt x="0" y="2188843"/>
                </a:lnTo>
                <a:lnTo>
                  <a:pt x="0" y="0"/>
                </a:lnTo>
                <a:close/>
              </a:path>
            </a:pathLst>
          </a:custGeom>
          <a:blipFill>
            <a:blip r:embed="rId3"/>
            <a:stretch>
              <a:fillRect r="-80430"/>
            </a:stretch>
          </a:blipFill>
        </p:spPr>
        <p:txBody>
          <a:bodyPr/>
          <a:lstStyle/>
          <a:p>
            <a:endParaRPr lang="he-IL"/>
          </a:p>
        </p:txBody>
      </p:sp>
      <p:sp>
        <p:nvSpPr>
          <p:cNvPr id="23" name="Freeform 23"/>
          <p:cNvSpPr/>
          <p:nvPr/>
        </p:nvSpPr>
        <p:spPr>
          <a:xfrm>
            <a:off x="665100" y="4048243"/>
            <a:ext cx="16463915" cy="4393830"/>
          </a:xfrm>
          <a:custGeom>
            <a:avLst/>
            <a:gdLst/>
            <a:ahLst/>
            <a:cxnLst/>
            <a:rect l="l" t="t" r="r" b="b"/>
            <a:pathLst>
              <a:path w="16463915" h="4393830">
                <a:moveTo>
                  <a:pt x="0" y="0"/>
                </a:moveTo>
                <a:lnTo>
                  <a:pt x="16463915" y="0"/>
                </a:lnTo>
                <a:lnTo>
                  <a:pt x="16463915" y="4393830"/>
                </a:lnTo>
                <a:lnTo>
                  <a:pt x="0" y="4393830"/>
                </a:lnTo>
                <a:lnTo>
                  <a:pt x="0" y="0"/>
                </a:lnTo>
                <a:close/>
              </a:path>
            </a:pathLst>
          </a:custGeom>
          <a:blipFill>
            <a:blip r:embed="rId4"/>
            <a:stretch>
              <a:fillRect t="-309471" b="-402390"/>
            </a:stretch>
          </a:blipFill>
        </p:spPr>
        <p:txBody>
          <a:bodyPr/>
          <a:lstStyle/>
          <a:p>
            <a:endParaRPr lang="he-I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20941"/>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853202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3774594" y="-3050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4389146" y="1141"/>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6485868" y="64640"/>
            <a:ext cx="1286295" cy="10299701"/>
            <a:chOff x="0" y="0"/>
            <a:chExt cx="1219598" cy="9765642"/>
          </a:xfrm>
        </p:grpSpPr>
        <p:sp>
          <p:nvSpPr>
            <p:cNvPr id="10" name="Freeform 10"/>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sp>
        <p:nvSpPr>
          <p:cNvPr id="11" name="AutoShape 11"/>
          <p:cNvSpPr/>
          <p:nvPr/>
        </p:nvSpPr>
        <p:spPr>
          <a:xfrm rot="-2023717">
            <a:off x="11735955" y="8259336"/>
            <a:ext cx="7272055"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12" name="Group 12"/>
          <p:cNvGrpSpPr/>
          <p:nvPr/>
        </p:nvGrpSpPr>
        <p:grpSpPr>
          <a:xfrm>
            <a:off x="15833976" y="5957441"/>
            <a:ext cx="3770347" cy="4406899"/>
            <a:chOff x="0" y="0"/>
            <a:chExt cx="3574848" cy="4178394"/>
          </a:xfrm>
        </p:grpSpPr>
        <p:sp>
          <p:nvSpPr>
            <p:cNvPr id="13" name="Freeform 13"/>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4" name="Group 14"/>
          <p:cNvGrpSpPr/>
          <p:nvPr/>
        </p:nvGrpSpPr>
        <p:grpSpPr>
          <a:xfrm>
            <a:off x="17997166" y="-30504"/>
            <a:ext cx="3214314" cy="10299701"/>
            <a:chOff x="0" y="0"/>
            <a:chExt cx="3047646" cy="9765642"/>
          </a:xfrm>
        </p:grpSpPr>
        <p:sp>
          <p:nvSpPr>
            <p:cNvPr id="15" name="Freeform 15"/>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6" name="Group 16"/>
          <p:cNvGrpSpPr/>
          <p:nvPr/>
        </p:nvGrpSpPr>
        <p:grpSpPr>
          <a:xfrm>
            <a:off x="16687845" y="64640"/>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438914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253933" y="3078162"/>
            <a:ext cx="14955777" cy="8410575"/>
          </a:xfrm>
          <a:prstGeom prst="rect">
            <a:avLst/>
          </a:prstGeom>
        </p:spPr>
        <p:txBody>
          <a:bodyPr lIns="0" tIns="0" rIns="0" bIns="0" rtlCol="0" anchor="t">
            <a:spAutoFit/>
          </a:bodyPr>
          <a:lstStyle/>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במהלך השיעורים ובהפסקות  יישאר הטלפון הסלולארי ואמצעים דיגיטאליים נוספים כמו אוזניות ושעון כבויים ובתיק, שימוש בטלפון הסלולארי רק על פי הוראתו/תה של המורה.</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ביה"ס לא יישא באחריות לכל נזק שייגרם לכל מכשיר וציוד אישי.</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אין להשתמש באמצעים דיגיטאליים באופן שיגרום לפגיעה : חרם, הפצת תכנים פרטיים, הקלטה, צילום  ואיום כלפי כל אדם בביה"ס. אין לצלם או להקליט במהלך השיעור מורה או תלמיד/ה. אין להפיץ צילומים פוגעניים, אמירות מעליבות.</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אין לפתוח קבוצות רשת כנגד כל אדם או הפוגעות באדם בדרך כלשהיא.</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יש לשמור על טוהר השפה גם בשיח הווירטואלי.</a:t>
            </a:r>
          </a:p>
          <a:p>
            <a:pPr marL="540510" lvl="1" indent="-270255" algn="r" rtl="1">
              <a:lnSpc>
                <a:spcPts val="5040"/>
              </a:lnSpc>
            </a:pPr>
            <a:endParaRPr lang="he-IL" sz="4200" b="1">
              <a:solidFill>
                <a:srgbClr val="236292"/>
              </a:solidFill>
              <a:latin typeface="ploni-yad Bold"/>
              <a:ea typeface="ploni-yad Bold"/>
              <a:cs typeface="ploni-yad Bold"/>
              <a:sym typeface="ploni-yad Bold"/>
              <a:rtl/>
            </a:endParaRPr>
          </a:p>
          <a:p>
            <a:pPr marL="540510" lvl="1" indent="-270255" algn="ctr" rtl="1">
              <a:lnSpc>
                <a:spcPts val="5040"/>
              </a:lnSpc>
            </a:pPr>
            <a:endParaRPr lang="he-IL" sz="4200" b="1">
              <a:solidFill>
                <a:srgbClr val="236292"/>
              </a:solidFill>
              <a:latin typeface="ploni-yad Bold"/>
              <a:ea typeface="ploni-yad Bold"/>
              <a:cs typeface="ploni-yad Bold"/>
              <a:sym typeface="ploni-yad Bold"/>
              <a:rtl/>
            </a:endParaRPr>
          </a:p>
          <a:p>
            <a:pPr marL="540510" lvl="1" indent="-270255" algn="r" rtl="1">
              <a:lnSpc>
                <a:spcPts val="5040"/>
              </a:lnSpc>
            </a:pPr>
            <a:endParaRPr lang="he-IL" sz="4200" b="1">
              <a:solidFill>
                <a:srgbClr val="236292"/>
              </a:solidFill>
              <a:latin typeface="ploni-yad Bold"/>
              <a:ea typeface="ploni-yad Bold"/>
              <a:cs typeface="ploni-yad Bold"/>
              <a:sym typeface="ploni-yad Bold"/>
              <a:rtl/>
            </a:endParaRPr>
          </a:p>
        </p:txBody>
      </p:sp>
      <p:sp>
        <p:nvSpPr>
          <p:cNvPr id="21" name="TextBox 21"/>
          <p:cNvSpPr txBox="1"/>
          <p:nvPr/>
        </p:nvSpPr>
        <p:spPr>
          <a:xfrm>
            <a:off x="1028700" y="-27434"/>
            <a:ext cx="15232164" cy="3190875"/>
          </a:xfrm>
          <a:prstGeom prst="rect">
            <a:avLst/>
          </a:prstGeom>
        </p:spPr>
        <p:txBody>
          <a:bodyPr lIns="0" tIns="0" rIns="0" bIns="0" rtlCol="0" anchor="t">
            <a:spAutoFit/>
          </a:bodyPr>
          <a:lstStyle/>
          <a:p>
            <a:pPr algn="ctr">
              <a:lnSpc>
                <a:spcPts val="12480"/>
              </a:lnSpc>
            </a:pPr>
            <a:r>
              <a:rPr lang="he-IL" sz="10400">
                <a:solidFill>
                  <a:srgbClr val="236292"/>
                </a:solidFill>
                <a:latin typeface="FB Anakonda"/>
                <a:ea typeface="FB Anakonda"/>
                <a:cs typeface="FB Anakonda"/>
                <a:sym typeface="FB Anakonda"/>
                <a:rtl/>
              </a:rPr>
              <a:t>שימוש בטכנולוגיה</a:t>
            </a:r>
            <a:r>
              <a:rPr lang="en-US" sz="10400">
                <a:solidFill>
                  <a:srgbClr val="236292"/>
                </a:solidFill>
                <a:latin typeface="FB Anakonda"/>
                <a:ea typeface="FB Anakonda"/>
                <a:cs typeface="FB Anakonda"/>
                <a:sym typeface="FB Anakonda"/>
              </a:rPr>
              <a:t> </a:t>
            </a:r>
          </a:p>
          <a:p>
            <a:pPr algn="ctr">
              <a:lnSpc>
                <a:spcPts val="12480"/>
              </a:lnSpc>
            </a:pPr>
            <a:r>
              <a:rPr lang="he-IL" sz="10400">
                <a:solidFill>
                  <a:srgbClr val="236292"/>
                </a:solidFill>
                <a:latin typeface="FB Anakonda"/>
                <a:ea typeface="FB Anakonda"/>
                <a:cs typeface="FB Anakonda"/>
                <a:sym typeface="FB Anakonda"/>
                <a:rtl/>
              </a:rPr>
              <a:t>ובטלפון סלולארי</a:t>
            </a:r>
          </a:p>
        </p:txBody>
      </p:sp>
      <p:sp>
        <p:nvSpPr>
          <p:cNvPr id="22" name="Freeform 22" descr="Image result for ‫שימוש בפלאפון‬‎"/>
          <p:cNvSpPr/>
          <p:nvPr/>
        </p:nvSpPr>
        <p:spPr>
          <a:xfrm>
            <a:off x="436164" y="928540"/>
            <a:ext cx="3089898" cy="1744297"/>
          </a:xfrm>
          <a:custGeom>
            <a:avLst/>
            <a:gdLst/>
            <a:ahLst/>
            <a:cxnLst/>
            <a:rect l="l" t="t" r="r" b="b"/>
            <a:pathLst>
              <a:path w="3089898" h="1744297">
                <a:moveTo>
                  <a:pt x="0" y="0"/>
                </a:moveTo>
                <a:lnTo>
                  <a:pt x="3089898" y="0"/>
                </a:lnTo>
                <a:lnTo>
                  <a:pt x="3089898" y="1744297"/>
                </a:lnTo>
                <a:lnTo>
                  <a:pt x="0" y="1744297"/>
                </a:lnTo>
                <a:lnTo>
                  <a:pt x="0" y="0"/>
                </a:lnTo>
                <a:close/>
              </a:path>
            </a:pathLst>
          </a:custGeom>
          <a:blipFill>
            <a:blip r:embed="rId2"/>
            <a:stretch>
              <a:fillRect/>
            </a:stretch>
          </a:blipFill>
        </p:spPr>
        <p:txBody>
          <a:bodyPr/>
          <a:lstStyle/>
          <a:p>
            <a:endParaRPr lang="he-IL"/>
          </a:p>
        </p:txBody>
      </p:sp>
      <p:sp>
        <p:nvSpPr>
          <p:cNvPr id="23" name="Freeform 23" descr="ספרי לימוד, סביבות תוכן, יישומונים ומאגרי מידע | מתמטיקה - חטיבה עליונה |  המרחב הפדגוגי | פורטל עובדי הוראה"/>
          <p:cNvSpPr/>
          <p:nvPr/>
        </p:nvSpPr>
        <p:spPr>
          <a:xfrm>
            <a:off x="13722299" y="309636"/>
            <a:ext cx="2538565" cy="2188843"/>
          </a:xfrm>
          <a:custGeom>
            <a:avLst/>
            <a:gdLst/>
            <a:ahLst/>
            <a:cxnLst/>
            <a:rect l="l" t="t" r="r" b="b"/>
            <a:pathLst>
              <a:path w="2538565" h="2188843">
                <a:moveTo>
                  <a:pt x="0" y="0"/>
                </a:moveTo>
                <a:lnTo>
                  <a:pt x="2538565" y="0"/>
                </a:lnTo>
                <a:lnTo>
                  <a:pt x="2538565" y="2188843"/>
                </a:lnTo>
                <a:lnTo>
                  <a:pt x="0" y="2188843"/>
                </a:lnTo>
                <a:lnTo>
                  <a:pt x="0" y="0"/>
                </a:lnTo>
                <a:close/>
              </a:path>
            </a:pathLst>
          </a:custGeom>
          <a:blipFill>
            <a:blip r:embed="rId3"/>
            <a:stretch>
              <a:fillRect r="-80430"/>
            </a:stretch>
          </a:blipFill>
        </p:spPr>
        <p:txBody>
          <a:bodyPr/>
          <a:lstStyle/>
          <a:p>
            <a:endParaRPr lang="he-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20941"/>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853202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3774594" y="-3050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4389146" y="1141"/>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6485868" y="64640"/>
            <a:ext cx="1286295" cy="10299701"/>
            <a:chOff x="0" y="0"/>
            <a:chExt cx="1219598" cy="9765642"/>
          </a:xfrm>
        </p:grpSpPr>
        <p:sp>
          <p:nvSpPr>
            <p:cNvPr id="10" name="Freeform 10"/>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sp>
        <p:nvSpPr>
          <p:cNvPr id="11" name="AutoShape 11"/>
          <p:cNvSpPr/>
          <p:nvPr/>
        </p:nvSpPr>
        <p:spPr>
          <a:xfrm rot="-2023717">
            <a:off x="11735955" y="8259336"/>
            <a:ext cx="7272055"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12" name="Group 12"/>
          <p:cNvGrpSpPr/>
          <p:nvPr/>
        </p:nvGrpSpPr>
        <p:grpSpPr>
          <a:xfrm>
            <a:off x="15833976" y="5957441"/>
            <a:ext cx="3770347" cy="4406899"/>
            <a:chOff x="0" y="0"/>
            <a:chExt cx="3574848" cy="4178394"/>
          </a:xfrm>
        </p:grpSpPr>
        <p:sp>
          <p:nvSpPr>
            <p:cNvPr id="13" name="Freeform 13"/>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4" name="Group 14"/>
          <p:cNvGrpSpPr/>
          <p:nvPr/>
        </p:nvGrpSpPr>
        <p:grpSpPr>
          <a:xfrm>
            <a:off x="17997166" y="-30504"/>
            <a:ext cx="3214314" cy="10299701"/>
            <a:chOff x="0" y="0"/>
            <a:chExt cx="3047646" cy="9765642"/>
          </a:xfrm>
        </p:grpSpPr>
        <p:sp>
          <p:nvSpPr>
            <p:cNvPr id="15" name="Freeform 15"/>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6" name="Group 16"/>
          <p:cNvGrpSpPr/>
          <p:nvPr/>
        </p:nvGrpSpPr>
        <p:grpSpPr>
          <a:xfrm>
            <a:off x="16687845" y="64640"/>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4389146"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0" y="3537663"/>
            <a:ext cx="18288000" cy="5848350"/>
          </a:xfrm>
          <a:prstGeom prst="rect">
            <a:avLst/>
          </a:prstGeom>
        </p:spPr>
        <p:txBody>
          <a:bodyPr lIns="0" tIns="0" rIns="0" bIns="0" rtlCol="0" anchor="t">
            <a:spAutoFit/>
          </a:bodyPr>
          <a:lstStyle/>
          <a:p>
            <a:pPr algn="ctr" rtl="1">
              <a:lnSpc>
                <a:spcPts val="7680"/>
              </a:lnSpc>
              <a:spcBef>
                <a:spcPct val="0"/>
              </a:spcBef>
            </a:pPr>
            <a:r>
              <a:rPr lang="he-IL" sz="6400">
                <a:solidFill>
                  <a:srgbClr val="1F4E79"/>
                </a:solidFill>
                <a:latin typeface="FB Anakonda"/>
                <a:ea typeface="FB Anakonda"/>
                <a:cs typeface="FB Anakonda"/>
                <a:sym typeface="FB Anakonda"/>
                <a:rtl/>
              </a:rPr>
              <a:t>מתוך דאגה לבריאות התלמידים והתלמידות והצוות החינוכי ועל פי כללי משרד החינוך חל איסור חמור על עישון ושימוש בכלי עישון בביה”ס ובחצרות. חל איסור על שימוש בסיגריות מכל סוג, נרגילות וטבק. אין להשתמש ואין לשהות יחד עם תלמידים/ות מעשנים. חל איסור להביא בתיק כלי עישון. תלמידים/ות  שלא יפעלו על פי כללים אלו ינקטו נגדם סנקציות על פי חוזר מנכ”ל</a:t>
            </a:r>
            <a:r>
              <a:rPr lang="ar-EG" sz="6400">
                <a:solidFill>
                  <a:srgbClr val="000000"/>
                </a:solidFill>
                <a:latin typeface="FB Anakonda"/>
                <a:ea typeface="FB Anakonda"/>
                <a:cs typeface="FB Anakonda"/>
                <a:sym typeface="FB Anakonda"/>
                <a:rtl/>
              </a:rPr>
              <a:t>.</a:t>
            </a:r>
          </a:p>
        </p:txBody>
      </p:sp>
      <p:sp>
        <p:nvSpPr>
          <p:cNvPr id="21" name="TextBox 21"/>
          <p:cNvSpPr txBox="1"/>
          <p:nvPr/>
        </p:nvSpPr>
        <p:spPr>
          <a:xfrm>
            <a:off x="4933131" y="1000125"/>
            <a:ext cx="8421737" cy="1609725"/>
          </a:xfrm>
          <a:prstGeom prst="rect">
            <a:avLst/>
          </a:prstGeom>
        </p:spPr>
        <p:txBody>
          <a:bodyPr lIns="0" tIns="0" rIns="0" bIns="0" rtlCol="0" anchor="t">
            <a:spAutoFit/>
          </a:bodyPr>
          <a:lstStyle/>
          <a:p>
            <a:pPr algn="ctr" rtl="1">
              <a:lnSpc>
                <a:spcPts val="12480"/>
              </a:lnSpc>
              <a:spcBef>
                <a:spcPct val="0"/>
              </a:spcBef>
            </a:pPr>
            <a:r>
              <a:rPr lang="he-IL" sz="10400">
                <a:solidFill>
                  <a:srgbClr val="000000"/>
                </a:solidFill>
                <a:latin typeface="FB Anakonda"/>
                <a:ea typeface="FB Anakonda"/>
                <a:cs typeface="FB Anakonda"/>
                <a:sym typeface="FB Anakonda"/>
                <a:rtl/>
              </a:rPr>
              <a:t>התנהגויות סיכוניות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211" y="6020942"/>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479356"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648308"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740126"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210019"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359126"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917926"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845946"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89016"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505428"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871624" y="303498"/>
            <a:ext cx="14087575" cy="3190875"/>
          </a:xfrm>
          <a:prstGeom prst="rect">
            <a:avLst/>
          </a:prstGeom>
        </p:spPr>
        <p:txBody>
          <a:bodyPr lIns="0" tIns="0" rIns="0" bIns="0" rtlCol="0" anchor="t">
            <a:spAutoFit/>
          </a:bodyPr>
          <a:lstStyle/>
          <a:p>
            <a:pPr algn="ctr">
              <a:lnSpc>
                <a:spcPts val="12480"/>
              </a:lnSpc>
            </a:pPr>
            <a:r>
              <a:rPr lang="he-IL" sz="10400">
                <a:solidFill>
                  <a:srgbClr val="236292"/>
                </a:solidFill>
                <a:latin typeface="FB Anakonda"/>
                <a:ea typeface="FB Anakonda"/>
                <a:cs typeface="FB Anakonda"/>
                <a:sym typeface="FB Anakonda"/>
                <a:rtl/>
              </a:rPr>
              <a:t>שמירה על רכוש והסביבה</a:t>
            </a:r>
          </a:p>
          <a:p>
            <a:pPr algn="ctr">
              <a:lnSpc>
                <a:spcPts val="12480"/>
              </a:lnSpc>
            </a:pPr>
            <a:r>
              <a:rPr lang="he-IL" sz="10400">
                <a:solidFill>
                  <a:srgbClr val="236292"/>
                </a:solidFill>
                <a:latin typeface="FB Anakonda"/>
                <a:ea typeface="FB Anakonda"/>
                <a:cs typeface="FB Anakonda"/>
                <a:sym typeface="FB Anakonda"/>
                <a:rtl/>
              </a:rPr>
              <a:t>נשמור על ביה"ס נקי ומטופח</a:t>
            </a:r>
          </a:p>
        </p:txBody>
      </p:sp>
      <p:sp>
        <p:nvSpPr>
          <p:cNvPr id="21" name="TextBox 21"/>
          <p:cNvSpPr txBox="1"/>
          <p:nvPr/>
        </p:nvSpPr>
        <p:spPr>
          <a:xfrm>
            <a:off x="2399804" y="3594100"/>
            <a:ext cx="11921222" cy="5219700"/>
          </a:xfrm>
          <a:prstGeom prst="rect">
            <a:avLst/>
          </a:prstGeom>
        </p:spPr>
        <p:txBody>
          <a:bodyPr lIns="0" tIns="0" rIns="0" bIns="0" rtlCol="0" anchor="t">
            <a:spAutoFit/>
          </a:bodyPr>
          <a:lstStyle/>
          <a:p>
            <a:pPr algn="ctr" rtl="1">
              <a:lnSpc>
                <a:spcPts val="5040"/>
              </a:lnSpc>
            </a:pPr>
            <a:r>
              <a:rPr lang="he-IL" sz="4200" b="1">
                <a:solidFill>
                  <a:srgbClr val="236292"/>
                </a:solidFill>
                <a:latin typeface="ploni-yad Bold"/>
                <a:ea typeface="ploni-yad Bold"/>
                <a:cs typeface="ploni-yad Bold"/>
                <a:sym typeface="ploni-yad Bold"/>
                <a:rtl/>
              </a:rPr>
              <a:t>בביה”ס שירותים חדשים לתלמידים ולתלמידות! </a:t>
            </a:r>
          </a:p>
          <a:p>
            <a:pPr algn="ctr" rtl="1">
              <a:lnSpc>
                <a:spcPts val="5040"/>
              </a:lnSpc>
            </a:pPr>
            <a:r>
              <a:rPr lang="he-IL" sz="4200" b="1">
                <a:solidFill>
                  <a:srgbClr val="236292"/>
                </a:solidFill>
                <a:latin typeface="ploni-yad Bold"/>
                <a:ea typeface="ploni-yad Bold"/>
                <a:cs typeface="ploni-yad Bold"/>
                <a:sym typeface="ploni-yad Bold"/>
                <a:rtl/>
              </a:rPr>
              <a:t>הכל חדש, יפה נעים ומבריק</a:t>
            </a:r>
          </a:p>
          <a:p>
            <a:pPr algn="ctr" rtl="1">
              <a:lnSpc>
                <a:spcPts val="5040"/>
              </a:lnSpc>
            </a:pPr>
            <a:r>
              <a:rPr lang="he-IL" sz="4200" b="1">
                <a:solidFill>
                  <a:srgbClr val="236292"/>
                </a:solidFill>
                <a:latin typeface="ploni-yad Bold"/>
                <a:ea typeface="ploni-yad Bold"/>
                <a:cs typeface="ploni-yad Bold"/>
                <a:sym typeface="ploni-yad Bold"/>
                <a:rtl/>
              </a:rPr>
              <a:t>אנא שמרו על ניקיון ועל שלמות התאים.</a:t>
            </a:r>
          </a:p>
          <a:p>
            <a:pPr algn="ctr" rtl="1">
              <a:lnSpc>
                <a:spcPts val="5040"/>
              </a:lnSpc>
            </a:pPr>
            <a:r>
              <a:rPr lang="he-IL" sz="4200" b="1">
                <a:solidFill>
                  <a:srgbClr val="236292"/>
                </a:solidFill>
                <a:latin typeface="ploni-yad Bold"/>
                <a:ea typeface="ploni-yad Bold"/>
                <a:cs typeface="ploni-yad Bold"/>
                <a:sym typeface="ploni-yad Bold"/>
                <a:rtl/>
              </a:rPr>
              <a:t>החצר הקידמית שופצה וחזית ביה”ס נצבעה ועוצבה.</a:t>
            </a:r>
          </a:p>
          <a:p>
            <a:pPr algn="ctr" rtl="1">
              <a:lnSpc>
                <a:spcPts val="5040"/>
              </a:lnSpc>
            </a:pPr>
            <a:endParaRPr lang="he-IL" sz="4200" b="1">
              <a:solidFill>
                <a:srgbClr val="236292"/>
              </a:solidFill>
              <a:latin typeface="ploni-yad Bold"/>
              <a:ea typeface="ploni-yad Bold"/>
              <a:cs typeface="ploni-yad Bold"/>
              <a:sym typeface="ploni-yad Bold"/>
              <a:rtl/>
            </a:endParaRPr>
          </a:p>
          <a:p>
            <a:pPr algn="ctr" rtl="1">
              <a:lnSpc>
                <a:spcPts val="5040"/>
              </a:lnSpc>
            </a:pPr>
            <a:r>
              <a:rPr lang="he-IL" sz="4200" b="1">
                <a:solidFill>
                  <a:srgbClr val="236292"/>
                </a:solidFill>
                <a:latin typeface="ploni-yad Bold"/>
                <a:ea typeface="ploni-yad Bold"/>
                <a:cs typeface="ploni-yad Bold"/>
                <a:sym typeface="ploni-yad Bold"/>
                <a:rtl/>
              </a:rPr>
              <a:t>תלמידי כיתות ז' ילמדו בסביבת למידה חדשה וחדשנית</a:t>
            </a:r>
          </a:p>
          <a:p>
            <a:pPr algn="ctr" rtl="1">
              <a:lnSpc>
                <a:spcPts val="5040"/>
              </a:lnSpc>
            </a:pPr>
            <a:r>
              <a:rPr lang="he-IL" sz="4200" b="1">
                <a:solidFill>
                  <a:srgbClr val="236292"/>
                </a:solidFill>
                <a:latin typeface="ploni-yad Bold"/>
                <a:ea typeface="ploni-yad Bold"/>
                <a:cs typeface="ploni-yad Bold"/>
                <a:sym typeface="ploni-yad Bold"/>
                <a:rtl/>
              </a:rPr>
              <a:t>כל הכיתות מרוהטות בציוד חדש ומושקע</a:t>
            </a:r>
          </a:p>
          <a:p>
            <a:pPr algn="ctr" rtl="1">
              <a:lnSpc>
                <a:spcPts val="5040"/>
              </a:lnSpc>
            </a:pPr>
            <a:r>
              <a:rPr lang="he-IL" sz="4200" b="1">
                <a:solidFill>
                  <a:srgbClr val="236292"/>
                </a:solidFill>
                <a:latin typeface="ploni-yad Bold"/>
                <a:ea typeface="ploni-yad Bold"/>
                <a:cs typeface="ploni-yad Bold"/>
                <a:sym typeface="ploni-yad Bold"/>
                <a:rtl/>
              </a:rPr>
              <a:t>אנא שמרו עליו.</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126" y="6019800"/>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4791364">
            <a:off x="8532026"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5" name="Group 5"/>
          <p:cNvGrpSpPr/>
          <p:nvPr/>
        </p:nvGrpSpPr>
        <p:grpSpPr>
          <a:xfrm>
            <a:off x="12623844" y="2"/>
            <a:ext cx="3404163" cy="10299699"/>
            <a:chOff x="0" y="0"/>
            <a:chExt cx="3227651" cy="9765641"/>
          </a:xfrm>
        </p:grpSpPr>
        <p:sp>
          <p:nvSpPr>
            <p:cNvPr id="6" name="Freeform 6"/>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7" name="Group 7"/>
          <p:cNvGrpSpPr/>
          <p:nvPr/>
        </p:nvGrpSpPr>
        <p:grpSpPr>
          <a:xfrm>
            <a:off x="13875027" y="8904"/>
            <a:ext cx="2922220" cy="10299701"/>
            <a:chOff x="0" y="0"/>
            <a:chExt cx="2770698" cy="9765642"/>
          </a:xfrm>
        </p:grpSpPr>
        <p:sp>
          <p:nvSpPr>
            <p:cNvPr id="8" name="Freeform 8"/>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9" name="Group 9"/>
          <p:cNvGrpSpPr/>
          <p:nvPr/>
        </p:nvGrpSpPr>
        <p:grpSpPr>
          <a:xfrm>
            <a:off x="14145101" y="5857081"/>
            <a:ext cx="3770347" cy="4406899"/>
            <a:chOff x="0" y="0"/>
            <a:chExt cx="3574848" cy="4178394"/>
          </a:xfrm>
        </p:grpSpPr>
        <p:sp>
          <p:nvSpPr>
            <p:cNvPr id="10" name="Freeform 10"/>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1" name="Group 11"/>
          <p:cNvGrpSpPr/>
          <p:nvPr/>
        </p:nvGrpSpPr>
        <p:grpSpPr>
          <a:xfrm>
            <a:off x="15073686" y="-12702"/>
            <a:ext cx="3214314" cy="10299701"/>
            <a:chOff x="0" y="0"/>
            <a:chExt cx="3047646" cy="9765642"/>
          </a:xfrm>
        </p:grpSpPr>
        <p:sp>
          <p:nvSpPr>
            <p:cNvPr id="12" name="Freeform 12"/>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3" name="Group 13"/>
          <p:cNvGrpSpPr/>
          <p:nvPr/>
        </p:nvGrpSpPr>
        <p:grpSpPr>
          <a:xfrm>
            <a:off x="16154100" y="-12700"/>
            <a:ext cx="1286295" cy="10299701"/>
            <a:chOff x="0" y="0"/>
            <a:chExt cx="1219598" cy="9765642"/>
          </a:xfrm>
        </p:grpSpPr>
        <p:sp>
          <p:nvSpPr>
            <p:cNvPr id="14" name="Freeform 14"/>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5" name="Group 15"/>
          <p:cNvGrpSpPr/>
          <p:nvPr/>
        </p:nvGrpSpPr>
        <p:grpSpPr>
          <a:xfrm>
            <a:off x="12308664" y="2"/>
            <a:ext cx="6054946" cy="10317505"/>
            <a:chOff x="0" y="0"/>
            <a:chExt cx="8073261" cy="13756674"/>
          </a:xfrm>
        </p:grpSpPr>
        <p:sp>
          <p:nvSpPr>
            <p:cNvPr id="16" name="AutoShape 16"/>
            <p:cNvSpPr/>
            <p:nvPr/>
          </p:nvSpPr>
          <p:spPr>
            <a:xfrm flipV="1">
              <a:off x="3526" y="8367551"/>
              <a:ext cx="8064000" cy="5383842"/>
            </a:xfrm>
            <a:prstGeom prst="line">
              <a:avLst/>
            </a:prstGeom>
            <a:ln w="12700" cap="rnd">
              <a:solidFill>
                <a:srgbClr val="5FCBEF"/>
              </a:solidFill>
              <a:prstDash val="solid"/>
              <a:headEnd type="none" w="sm" len="sm"/>
              <a:tailEnd type="none" w="sm" len="sm"/>
            </a:ln>
          </p:spPr>
          <p:txBody>
            <a:bodyPr/>
            <a:lstStyle/>
            <a:p>
              <a:endParaRPr lang="he-IL"/>
            </a:p>
          </p:txBody>
        </p:sp>
        <p:grpSp>
          <p:nvGrpSpPr>
            <p:cNvPr id="17" name="Group 17"/>
            <p:cNvGrpSpPr/>
            <p:nvPr/>
          </p:nvGrpSpPr>
          <p:grpSpPr>
            <a:xfrm>
              <a:off x="6141587" y="0"/>
              <a:ext cx="1931674" cy="13732934"/>
              <a:chOff x="0" y="0"/>
              <a:chExt cx="1373635" cy="9765642"/>
            </a:xfrm>
          </p:grpSpPr>
          <p:sp>
            <p:nvSpPr>
              <p:cNvPr id="18" name="Freeform 18"/>
              <p:cNvSpPr/>
              <p:nvPr/>
            </p:nvSpPr>
            <p:spPr>
              <a:xfrm>
                <a:off x="0" y="0"/>
                <a:ext cx="1373688" cy="9765665"/>
              </a:xfrm>
              <a:custGeom>
                <a:avLst/>
                <a:gdLst/>
                <a:ahLst/>
                <a:cxnLst/>
                <a:rect l="l" t="t" r="r" b="b"/>
                <a:pathLst>
                  <a:path w="1373688" h="9765665">
                    <a:moveTo>
                      <a:pt x="0" y="0"/>
                    </a:moveTo>
                    <a:lnTo>
                      <a:pt x="1208595" y="9765665"/>
                    </a:lnTo>
                    <a:lnTo>
                      <a:pt x="1373367" y="9765665"/>
                    </a:lnTo>
                    <a:cubicBezTo>
                      <a:pt x="1376768" y="6506464"/>
                      <a:pt x="1351980" y="3259201"/>
                      <a:pt x="1355085" y="0"/>
                    </a:cubicBezTo>
                    <a:lnTo>
                      <a:pt x="0" y="0"/>
                    </a:lnTo>
                    <a:close/>
                  </a:path>
                </a:pathLst>
              </a:custGeom>
              <a:solidFill>
                <a:srgbClr val="236292">
                  <a:alpha val="67059"/>
                </a:srgbClr>
              </a:solidFill>
            </p:spPr>
            <p:txBody>
              <a:bodyPr/>
              <a:lstStyle/>
              <a:p>
                <a:endParaRPr lang="he-IL"/>
              </a:p>
            </p:txBody>
          </p:sp>
        </p:grpSp>
      </p:grpSp>
      <p:grpSp>
        <p:nvGrpSpPr>
          <p:cNvPr id="19" name="Group 19"/>
          <p:cNvGrpSpPr/>
          <p:nvPr/>
        </p:nvGrpSpPr>
        <p:grpSpPr>
          <a:xfrm>
            <a:off x="14389146" y="7340599"/>
            <a:ext cx="1641129" cy="2946400"/>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1" name="TextBox 21"/>
          <p:cNvSpPr txBox="1"/>
          <p:nvPr/>
        </p:nvSpPr>
        <p:spPr>
          <a:xfrm>
            <a:off x="356395" y="914400"/>
            <a:ext cx="13518632" cy="5857875"/>
          </a:xfrm>
          <a:prstGeom prst="rect">
            <a:avLst/>
          </a:prstGeom>
        </p:spPr>
        <p:txBody>
          <a:bodyPr lIns="0" tIns="0" rIns="0" bIns="0" rtlCol="0" anchor="t">
            <a:spAutoFit/>
          </a:bodyPr>
          <a:lstStyle/>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יש להתייחס בכבוד לכל רכוש, לרכוש הזולת ולרכוש ביה"ס.</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 אין לגרום נזק מכל סוג שהוא לרכוש בית הספר:</a:t>
            </a:r>
          </a:p>
          <a:p>
            <a:pPr marL="540510" lvl="1" indent="-270255" algn="r" rtl="1">
              <a:lnSpc>
                <a:spcPts val="5040"/>
              </a:lnSpc>
            </a:pPr>
            <a:r>
              <a:rPr lang="he-IL" sz="4200" b="1">
                <a:solidFill>
                  <a:srgbClr val="236292"/>
                </a:solidFill>
                <a:latin typeface="ploni-yad Bold"/>
                <a:ea typeface="ploni-yad Bold"/>
                <a:cs typeface="ploni-yad Bold"/>
                <a:sym typeface="ploni-yad Bold"/>
                <a:rtl/>
              </a:rPr>
              <a:t>    ריהוט, מחשבים, חומרי למידה, גינה וכד'.</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 תלמיד/ה שיגרום נזק לרכוש יישא בעלות הכספית של הנזק.</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כל תלמיד/ה יתפקד כתורן/ית כיתה ומרחבי למידה.</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משחקי כדור מתקיימים רק בחצרות ביה"ס במגרשים השונים.</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בביה"ס אנו משקיעים בטיפוח מרחבים שונים למענכם. שמרו על כך.</a:t>
            </a:r>
          </a:p>
          <a:p>
            <a:pPr marL="540510" lvl="1" indent="-270255" algn="r" rtl="1">
              <a:lnSpc>
                <a:spcPts val="5040"/>
              </a:lnSpc>
            </a:pPr>
            <a:endParaRPr lang="he-IL" sz="4200" b="1">
              <a:solidFill>
                <a:srgbClr val="236292"/>
              </a:solidFill>
              <a:latin typeface="ploni-yad Bold"/>
              <a:ea typeface="ploni-yad Bold"/>
              <a:cs typeface="ploni-yad Bold"/>
              <a:sym typeface="ploni-yad Bold"/>
              <a:rtl/>
            </a:endParaRPr>
          </a:p>
        </p:txBody>
      </p:sp>
      <p:sp>
        <p:nvSpPr>
          <p:cNvPr id="22" name="Freeform 22" descr="http://mybag.ebag.cet.ac.il/ImageViewer.aspx?nWidth=800&amp;stretch=false&amp;nFileID=204563"/>
          <p:cNvSpPr/>
          <p:nvPr/>
        </p:nvSpPr>
        <p:spPr>
          <a:xfrm>
            <a:off x="7982486" y="6486037"/>
            <a:ext cx="3613830" cy="2339687"/>
          </a:xfrm>
          <a:custGeom>
            <a:avLst/>
            <a:gdLst/>
            <a:ahLst/>
            <a:cxnLst/>
            <a:rect l="l" t="t" r="r" b="b"/>
            <a:pathLst>
              <a:path w="3613830" h="2339687">
                <a:moveTo>
                  <a:pt x="0" y="0"/>
                </a:moveTo>
                <a:lnTo>
                  <a:pt x="3613830" y="0"/>
                </a:lnTo>
                <a:lnTo>
                  <a:pt x="3613830" y="2339687"/>
                </a:lnTo>
                <a:lnTo>
                  <a:pt x="0" y="2339687"/>
                </a:lnTo>
                <a:lnTo>
                  <a:pt x="0" y="0"/>
                </a:lnTo>
                <a:close/>
              </a:path>
            </a:pathLst>
          </a:custGeom>
          <a:blipFill>
            <a:blip r:embed="rId2"/>
            <a:stretch>
              <a:fillRect r="-56"/>
            </a:stretch>
          </a:blipFill>
        </p:spPr>
        <p:txBody>
          <a:bodyPr/>
          <a:lstStyle/>
          <a:p>
            <a:endParaRPr lang="he-IL"/>
          </a:p>
        </p:txBody>
      </p:sp>
      <p:sp>
        <p:nvSpPr>
          <p:cNvPr id="23" name="Freeform 23"/>
          <p:cNvSpPr/>
          <p:nvPr/>
        </p:nvSpPr>
        <p:spPr>
          <a:xfrm rot="-180894">
            <a:off x="1589857" y="6627213"/>
            <a:ext cx="5449020" cy="3065075"/>
          </a:xfrm>
          <a:custGeom>
            <a:avLst/>
            <a:gdLst/>
            <a:ahLst/>
            <a:cxnLst/>
            <a:rect l="l" t="t" r="r" b="b"/>
            <a:pathLst>
              <a:path w="5449020" h="3065075">
                <a:moveTo>
                  <a:pt x="0" y="0"/>
                </a:moveTo>
                <a:lnTo>
                  <a:pt x="5449020" y="0"/>
                </a:lnTo>
                <a:lnTo>
                  <a:pt x="5449020" y="3065075"/>
                </a:lnTo>
                <a:lnTo>
                  <a:pt x="0" y="3065075"/>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20942"/>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24123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41018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50200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497189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121001"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679801"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607821"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46871" y="1141"/>
            <a:ext cx="1641129" cy="10299702"/>
            <a:chOff x="0" y="0"/>
            <a:chExt cx="2188172" cy="13732936"/>
          </a:xfrm>
        </p:grpSpPr>
        <p:grpSp>
          <p:nvGrpSpPr>
            <p:cNvPr id="17" name="Group 17"/>
            <p:cNvGrpSpPr/>
            <p:nvPr/>
          </p:nvGrpSpPr>
          <p:grpSpPr>
            <a:xfrm>
              <a:off x="50802" y="0"/>
              <a:ext cx="2133540" cy="13732934"/>
              <a:chOff x="0" y="0"/>
              <a:chExt cx="1517184" cy="9765642"/>
            </a:xfrm>
          </p:grpSpPr>
          <p:sp>
            <p:nvSpPr>
              <p:cNvPr id="18" name="Freeform 18"/>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9" name="Group 19"/>
            <p:cNvGrpSpPr/>
            <p:nvPr/>
          </p:nvGrpSpPr>
          <p:grpSpPr>
            <a:xfrm>
              <a:off x="0" y="9804402"/>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TextBox 21"/>
          <p:cNvSpPr txBox="1"/>
          <p:nvPr/>
        </p:nvSpPr>
        <p:spPr>
          <a:xfrm>
            <a:off x="858481" y="1941372"/>
            <a:ext cx="13453793" cy="7134225"/>
          </a:xfrm>
          <a:prstGeom prst="rect">
            <a:avLst/>
          </a:prstGeom>
        </p:spPr>
        <p:txBody>
          <a:bodyPr lIns="0" tIns="0" rIns="0" bIns="0" rtlCol="0" anchor="t">
            <a:spAutoFit/>
          </a:bodyPr>
          <a:lstStyle/>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בסיום כל מחצית יינתן גיליון הערכה לתלמידים/ות. תעודת סוף השנה תכלול גם ציון שנתי משוקלל.</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ההערכה נקבעת על פי תלמידאות, מבחנים, בחנים, עבודות והערכה חלופית, כל צוות מקצועי קובע את הרכב הציון.</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חובה להגיש את כל המטלות בזמן ולהיבחן בכל אירועי הערכה בהתאם לדרישות המקצוע. </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אי הגשה משמעותה ציון שלילי.</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תלמיד/ה המבקש לערער על הערכה כלשהיא , יפנה למורה.</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תעודות הצטיינות חברתית ולימודית יוענקו בסוף שנת הלימודים בהתאם לקריטריונים שונים שיפורסמו לתלמידים/ות. תנאי בסיסי לקבלת תעודות הצטיינות הינו התנהגות טובה מאוד - א'.</a:t>
            </a:r>
          </a:p>
        </p:txBody>
      </p:sp>
      <p:sp>
        <p:nvSpPr>
          <p:cNvPr id="22" name="TextBox 22"/>
          <p:cNvSpPr txBox="1"/>
          <p:nvPr/>
        </p:nvSpPr>
        <p:spPr>
          <a:xfrm>
            <a:off x="4276982" y="445947"/>
            <a:ext cx="7576276" cy="1609725"/>
          </a:xfrm>
          <a:prstGeom prst="rect">
            <a:avLst/>
          </a:prstGeom>
        </p:spPr>
        <p:txBody>
          <a:bodyPr lIns="0" tIns="0" rIns="0" bIns="0" rtlCol="0" anchor="t">
            <a:spAutoFit/>
          </a:bodyPr>
          <a:lstStyle/>
          <a:p>
            <a:pPr algn="ctr" rtl="1">
              <a:lnSpc>
                <a:spcPts val="12480"/>
              </a:lnSpc>
            </a:pPr>
            <a:r>
              <a:rPr lang="he-IL" sz="10400">
                <a:solidFill>
                  <a:srgbClr val="236292"/>
                </a:solidFill>
                <a:latin typeface="FB Anakonda"/>
                <a:ea typeface="FB Anakonda"/>
                <a:cs typeface="FB Anakonda"/>
                <a:sym typeface="FB Anakonda"/>
                <a:rtl/>
              </a:rPr>
              <a:t>מדידה והערכה</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94359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193606"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362558"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454376"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4924269"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073376"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632176"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560196"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84972" y="1141"/>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646871" y="7354442"/>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168054" y="-340177"/>
            <a:ext cx="14948009" cy="3190875"/>
          </a:xfrm>
          <a:prstGeom prst="rect">
            <a:avLst/>
          </a:prstGeom>
        </p:spPr>
        <p:txBody>
          <a:bodyPr lIns="0" tIns="0" rIns="0" bIns="0" rtlCol="0" anchor="t">
            <a:spAutoFit/>
          </a:bodyPr>
          <a:lstStyle/>
          <a:p>
            <a:pPr algn="ctr">
              <a:lnSpc>
                <a:spcPts val="12480"/>
              </a:lnSpc>
            </a:pPr>
            <a:r>
              <a:rPr lang="he-IL" sz="10400">
                <a:solidFill>
                  <a:srgbClr val="236292"/>
                </a:solidFill>
                <a:latin typeface="FB Anakonda"/>
                <a:ea typeface="FB Anakonda"/>
                <a:cs typeface="FB Anakonda"/>
                <a:sym typeface="FB Anakonda"/>
                <a:rtl/>
              </a:rPr>
              <a:t>טוהר הבחינות</a:t>
            </a:r>
          </a:p>
          <a:p>
            <a:pPr algn="ctr">
              <a:lnSpc>
                <a:spcPts val="12480"/>
              </a:lnSpc>
            </a:pPr>
            <a:r>
              <a:rPr lang="he-IL" sz="10400">
                <a:solidFill>
                  <a:srgbClr val="236292"/>
                </a:solidFill>
                <a:latin typeface="FB Anakonda"/>
                <a:ea typeface="FB Anakonda"/>
                <a:cs typeface="FB Anakonda"/>
                <a:sym typeface="FB Anakonda"/>
                <a:rtl/>
              </a:rPr>
              <a:t>בחטיבת רעות ננהג ביושר והגינות</a:t>
            </a:r>
          </a:p>
        </p:txBody>
      </p:sp>
      <p:sp>
        <p:nvSpPr>
          <p:cNvPr id="21" name="Freeform 21"/>
          <p:cNvSpPr/>
          <p:nvPr/>
        </p:nvSpPr>
        <p:spPr>
          <a:xfrm>
            <a:off x="2874132" y="6614123"/>
            <a:ext cx="4212468" cy="2805504"/>
          </a:xfrm>
          <a:custGeom>
            <a:avLst/>
            <a:gdLst/>
            <a:ahLst/>
            <a:cxnLst/>
            <a:rect l="l" t="t" r="r" b="b"/>
            <a:pathLst>
              <a:path w="4212468" h="2805504">
                <a:moveTo>
                  <a:pt x="0" y="0"/>
                </a:moveTo>
                <a:lnTo>
                  <a:pt x="4212468" y="0"/>
                </a:lnTo>
                <a:lnTo>
                  <a:pt x="4212468" y="2805504"/>
                </a:lnTo>
                <a:lnTo>
                  <a:pt x="0" y="2805504"/>
                </a:lnTo>
                <a:lnTo>
                  <a:pt x="0" y="0"/>
                </a:lnTo>
                <a:close/>
              </a:path>
            </a:pathLst>
          </a:custGeom>
          <a:blipFill>
            <a:blip r:embed="rId4"/>
            <a:stretch>
              <a:fillRect/>
            </a:stretch>
          </a:blipFill>
        </p:spPr>
        <p:txBody>
          <a:bodyPr/>
          <a:lstStyle/>
          <a:p>
            <a:endParaRPr lang="he-IL"/>
          </a:p>
        </p:txBody>
      </p:sp>
      <p:sp>
        <p:nvSpPr>
          <p:cNvPr id="22" name="TextBox 22"/>
          <p:cNvSpPr txBox="1"/>
          <p:nvPr/>
        </p:nvSpPr>
        <p:spPr>
          <a:xfrm>
            <a:off x="0" y="2736398"/>
            <a:ext cx="15491927" cy="2667000"/>
          </a:xfrm>
          <a:prstGeom prst="rect">
            <a:avLst/>
          </a:prstGeom>
        </p:spPr>
        <p:txBody>
          <a:bodyPr lIns="0" tIns="0" rIns="0" bIns="0" rtlCol="0" anchor="t">
            <a:spAutoFit/>
          </a:bodyPr>
          <a:lstStyle/>
          <a:p>
            <a:pPr algn="r" rtl="1">
              <a:lnSpc>
                <a:spcPts val="5040"/>
              </a:lnSpc>
            </a:pPr>
            <a:r>
              <a:rPr lang="he-IL" sz="4200" b="1">
                <a:solidFill>
                  <a:srgbClr val="236292"/>
                </a:solidFill>
                <a:latin typeface="ploni-yad Bold"/>
                <a:ea typeface="ploni-yad Bold"/>
                <a:cs typeface="ploni-yad Bold"/>
                <a:sym typeface="ploni-yad Bold"/>
                <a:rtl/>
              </a:rPr>
              <a:t>יש לשמור על טוהר הבחינות מתוך הגינות ויושר. אלו ערכים בסיסיים.</a:t>
            </a:r>
          </a:p>
          <a:p>
            <a:pPr algn="r" rtl="1">
              <a:lnSpc>
                <a:spcPts val="5040"/>
              </a:lnSpc>
            </a:pPr>
            <a:r>
              <a:rPr lang="he-IL" sz="4200" b="1">
                <a:solidFill>
                  <a:srgbClr val="236292"/>
                </a:solidFill>
                <a:latin typeface="ploni-yad Bold"/>
                <a:ea typeface="ploni-yad Bold"/>
                <a:cs typeface="ploni-yad Bold"/>
                <a:sym typeface="ploni-yad Bold"/>
                <a:rtl/>
              </a:rPr>
              <a:t>מי שבחינתו תיחשד בהעתקה יוזמן לוועדת טוהר הבחינות לבירור עם הנהלת ביה"ס.</a:t>
            </a:r>
          </a:p>
          <a:p>
            <a:pPr algn="r" rtl="1">
              <a:lnSpc>
                <a:spcPts val="5040"/>
              </a:lnSpc>
            </a:pPr>
            <a:r>
              <a:rPr lang="he-IL" sz="4200" b="1">
                <a:solidFill>
                  <a:srgbClr val="236292"/>
                </a:solidFill>
                <a:latin typeface="ploni-yad Bold"/>
                <a:ea typeface="ploni-yad Bold"/>
                <a:cs typeface="ploni-yad Bold"/>
                <a:sym typeface="ploni-yad Bold"/>
                <a:rtl/>
              </a:rPr>
              <a:t>אם יתברר כי אכן התרחשו אי סדרים ינקטו סנקציות בהתאם. </a:t>
            </a:r>
          </a:p>
        </p:txBody>
      </p:sp>
      <p:pic>
        <p:nvPicPr>
          <p:cNvPr id="23" name="Picture 23" descr="Image result for ‫טוהר הבחינות‬‎">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9144000" y="6262961"/>
            <a:ext cx="2872612" cy="4191796"/>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2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007098"/>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9363074"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a:off x="13917704" y="342495"/>
            <a:ext cx="1843088" cy="10301287"/>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3462397" y="-12703"/>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3913016"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3488952"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4234332" y="1142"/>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6616152" y="1142"/>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628082" y="-12703"/>
            <a:ext cx="1641129" cy="10299702"/>
            <a:chOff x="0" y="0"/>
            <a:chExt cx="2188172" cy="13732936"/>
          </a:xfrm>
        </p:grpSpPr>
        <p:grpSp>
          <p:nvGrpSpPr>
            <p:cNvPr id="17" name="Group 17"/>
            <p:cNvGrpSpPr/>
            <p:nvPr/>
          </p:nvGrpSpPr>
          <p:grpSpPr>
            <a:xfrm>
              <a:off x="50802" y="0"/>
              <a:ext cx="2133540" cy="13732934"/>
              <a:chOff x="0" y="0"/>
              <a:chExt cx="1517184" cy="9765642"/>
            </a:xfrm>
          </p:grpSpPr>
          <p:sp>
            <p:nvSpPr>
              <p:cNvPr id="18" name="Freeform 18"/>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9" name="Group 19"/>
            <p:cNvGrpSpPr/>
            <p:nvPr/>
          </p:nvGrpSpPr>
          <p:grpSpPr>
            <a:xfrm>
              <a:off x="0" y="9804402"/>
              <a:ext cx="2188172" cy="3928534"/>
              <a:chOff x="0" y="0"/>
              <a:chExt cx="1556033" cy="2793624"/>
            </a:xfrm>
          </p:grpSpPr>
          <p:sp>
            <p:nvSpPr>
              <p:cNvPr id="20" name="Freeform 20"/>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grpSp>
      <p:sp>
        <p:nvSpPr>
          <p:cNvPr id="21" name="TextBox 21"/>
          <p:cNvSpPr txBox="1"/>
          <p:nvPr/>
        </p:nvSpPr>
        <p:spPr>
          <a:xfrm>
            <a:off x="380354" y="3213099"/>
            <a:ext cx="13853978" cy="5219700"/>
          </a:xfrm>
          <a:prstGeom prst="rect">
            <a:avLst/>
          </a:prstGeom>
        </p:spPr>
        <p:txBody>
          <a:bodyPr lIns="0" tIns="0" rIns="0" bIns="0" rtlCol="0" anchor="t">
            <a:spAutoFit/>
          </a:bodyPr>
          <a:lstStyle/>
          <a:p>
            <a:pPr marL="540334" lvl="1" indent="-270167" algn="r" rtl="1">
              <a:lnSpc>
                <a:spcPts val="5040"/>
              </a:lnSpc>
              <a:buFont typeface="Arial"/>
              <a:buChar char="•"/>
            </a:pPr>
            <a:r>
              <a:rPr lang="he-IL" sz="4200" b="1">
                <a:solidFill>
                  <a:srgbClr val="236292"/>
                </a:solidFill>
                <a:latin typeface="ploni-yad Bold"/>
                <a:ea typeface="ploni-yad Bold"/>
                <a:cs typeface="ploni-yad Bold"/>
                <a:sym typeface="ploni-yad Bold"/>
                <a:rtl/>
              </a:rPr>
              <a:t>אלרגיות ,ימי הולדת (בלונים)</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נהגו כלפי זולתכם בכבוד ובדרך ארץ .</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שמרו על שפה מכבדת. </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הושיטו עזרה אחד לשני. </a:t>
            </a:r>
          </a:p>
          <a:p>
            <a:pPr marL="540510" lvl="1" indent="-270255" algn="r" rtl="1">
              <a:lnSpc>
                <a:spcPts val="5040"/>
              </a:lnSpc>
              <a:buFont typeface="Arial"/>
              <a:buChar char="•"/>
            </a:pPr>
            <a:r>
              <a:rPr lang="he-IL" sz="4200" b="1">
                <a:solidFill>
                  <a:srgbClr val="236292"/>
                </a:solidFill>
                <a:latin typeface="ploni-yad Bold"/>
                <a:ea typeface="ploni-yad Bold"/>
                <a:cs typeface="ploni-yad Bold"/>
                <a:sym typeface="ploni-yad Bold"/>
                <a:rtl/>
              </a:rPr>
              <a:t>הרעות היא ערבות הדדית</a:t>
            </a:r>
          </a:p>
          <a:p>
            <a:pPr marL="540510" lvl="1" indent="-270255" algn="r" rtl="1">
              <a:lnSpc>
                <a:spcPts val="5040"/>
              </a:lnSpc>
            </a:pPr>
            <a:r>
              <a:rPr lang="he-IL" sz="4200" b="1">
                <a:solidFill>
                  <a:srgbClr val="236292"/>
                </a:solidFill>
                <a:latin typeface="ploni-yad Bold"/>
                <a:ea typeface="ploni-yad Bold"/>
                <a:cs typeface="ploni-yad Bold"/>
                <a:sym typeface="ploni-yad Bold"/>
                <a:rtl/>
              </a:rPr>
              <a:t>ו...   תיהנו מכל תחנה ותחנה במסע ההתבגרות שלכם.</a:t>
            </a:r>
          </a:p>
          <a:p>
            <a:pPr marL="540510" lvl="1" indent="-270255" algn="r" rtl="1">
              <a:lnSpc>
                <a:spcPts val="5040"/>
              </a:lnSpc>
            </a:pPr>
            <a:r>
              <a:rPr lang="he-IL" sz="4200" b="1">
                <a:solidFill>
                  <a:srgbClr val="236292"/>
                </a:solidFill>
                <a:latin typeface="ploni-yad Bold"/>
                <a:ea typeface="ploni-yad Bold"/>
                <a:cs typeface="ploni-yad Bold"/>
                <a:sym typeface="ploni-yad Bold"/>
                <a:rtl/>
              </a:rPr>
              <a:t>אנו כאן כל הצוות החינוכי עבורכם/ן</a:t>
            </a:r>
            <a:r>
              <a:rPr lang="ar-EG" sz="4200">
                <a:solidFill>
                  <a:srgbClr val="236292"/>
                </a:solidFill>
                <a:latin typeface="ploni-yad"/>
                <a:ea typeface="ploni-yad"/>
                <a:cs typeface="ploni-yad"/>
                <a:sym typeface="ploni-yad"/>
                <a:rtl/>
              </a:rPr>
              <a:t>.</a:t>
            </a:r>
          </a:p>
          <a:p>
            <a:pPr marL="540510" lvl="1" indent="-270255" algn="r" rtl="1">
              <a:lnSpc>
                <a:spcPts val="5040"/>
              </a:lnSpc>
            </a:pPr>
            <a:r>
              <a:rPr lang="ar-EG" sz="4200">
                <a:solidFill>
                  <a:srgbClr val="236292"/>
                </a:solidFill>
                <a:latin typeface="ploni-yad"/>
                <a:ea typeface="ploni-yad"/>
                <a:cs typeface="ploni-yad"/>
                <a:sym typeface="ploni-yad"/>
                <a:rtl/>
              </a:rPr>
              <a:t>   </a:t>
            </a:r>
          </a:p>
        </p:txBody>
      </p:sp>
      <p:sp>
        <p:nvSpPr>
          <p:cNvPr id="22" name="TextBox 22"/>
          <p:cNvSpPr txBox="1"/>
          <p:nvPr/>
        </p:nvSpPr>
        <p:spPr>
          <a:xfrm>
            <a:off x="274040" y="313081"/>
            <a:ext cx="12683532" cy="3190875"/>
          </a:xfrm>
          <a:prstGeom prst="rect">
            <a:avLst/>
          </a:prstGeom>
        </p:spPr>
        <p:txBody>
          <a:bodyPr lIns="0" tIns="0" rIns="0" bIns="0" rtlCol="0" anchor="t">
            <a:spAutoFit/>
          </a:bodyPr>
          <a:lstStyle/>
          <a:p>
            <a:pPr algn="ctr" rtl="1">
              <a:lnSpc>
                <a:spcPts val="12480"/>
              </a:lnSpc>
            </a:pPr>
            <a:r>
              <a:rPr lang="he-IL" sz="10400">
                <a:solidFill>
                  <a:srgbClr val="236292"/>
                </a:solidFill>
                <a:latin typeface="FB Anakonda"/>
                <a:ea typeface="FB Anakonda"/>
                <a:cs typeface="FB Anakonda"/>
                <a:sym typeface="FB Anakonda"/>
                <a:rtl/>
              </a:rPr>
              <a:t>ו... עוד כמה דברים חשובים למען הסדר הטוב:</a:t>
            </a:r>
          </a:p>
        </p:txBody>
      </p:sp>
      <p:sp>
        <p:nvSpPr>
          <p:cNvPr id="23" name="Freeform 23"/>
          <p:cNvSpPr/>
          <p:nvPr/>
        </p:nvSpPr>
        <p:spPr>
          <a:xfrm>
            <a:off x="951832" y="7595013"/>
            <a:ext cx="4763262" cy="2442309"/>
          </a:xfrm>
          <a:custGeom>
            <a:avLst/>
            <a:gdLst/>
            <a:ahLst/>
            <a:cxnLst/>
            <a:rect l="l" t="t" r="r" b="b"/>
            <a:pathLst>
              <a:path w="4763262" h="2442309">
                <a:moveTo>
                  <a:pt x="0" y="0"/>
                </a:moveTo>
                <a:lnTo>
                  <a:pt x="4763262" y="0"/>
                </a:lnTo>
                <a:lnTo>
                  <a:pt x="4763262" y="2442309"/>
                </a:lnTo>
                <a:lnTo>
                  <a:pt x="0" y="2442309"/>
                </a:lnTo>
                <a:lnTo>
                  <a:pt x="0" y="0"/>
                </a:lnTo>
                <a:close/>
              </a:path>
            </a:pathLst>
          </a:custGeom>
          <a:blipFill>
            <a:blip r:embed="rId2"/>
            <a:stretch>
              <a:fillRect/>
            </a:stretch>
          </a:blipFill>
        </p:spPr>
        <p:txBody>
          <a:bodyPr/>
          <a:lstStyle/>
          <a:p>
            <a:endParaRPr lang="he-IL"/>
          </a:p>
        </p:txBody>
      </p:sp>
      <p:sp>
        <p:nvSpPr>
          <p:cNvPr id="24" name="Freeform 24" descr="Image result for ‫מסע ‬‎"/>
          <p:cNvSpPr/>
          <p:nvPr/>
        </p:nvSpPr>
        <p:spPr>
          <a:xfrm>
            <a:off x="8210644" y="7794624"/>
            <a:ext cx="3528915" cy="2442309"/>
          </a:xfrm>
          <a:custGeom>
            <a:avLst/>
            <a:gdLst/>
            <a:ahLst/>
            <a:cxnLst/>
            <a:rect l="l" t="t" r="r" b="b"/>
            <a:pathLst>
              <a:path w="3528915" h="2442309">
                <a:moveTo>
                  <a:pt x="0" y="0"/>
                </a:moveTo>
                <a:lnTo>
                  <a:pt x="3528915" y="0"/>
                </a:lnTo>
                <a:lnTo>
                  <a:pt x="3528915" y="2442309"/>
                </a:lnTo>
                <a:lnTo>
                  <a:pt x="0" y="2442309"/>
                </a:lnTo>
                <a:lnTo>
                  <a:pt x="0" y="0"/>
                </a:lnTo>
                <a:close/>
              </a:path>
            </a:pathLst>
          </a:custGeom>
          <a:blipFill>
            <a:blip r:embed="rId3"/>
            <a:stretch>
              <a:fillRect r="-3467"/>
            </a:stretch>
          </a:blipFill>
        </p:spPr>
        <p:txBody>
          <a:bodyPr/>
          <a:lstStyle/>
          <a:p>
            <a:endParaRPr lang="he-I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659" y="6007100"/>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71748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8864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97825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44814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597251"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5156051"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7084071"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781655"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743553"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TextBox 20"/>
          <p:cNvSpPr txBox="1"/>
          <p:nvPr/>
        </p:nvSpPr>
        <p:spPr>
          <a:xfrm>
            <a:off x="2111715" y="1793875"/>
            <a:ext cx="13523781" cy="6353175"/>
          </a:xfrm>
          <a:prstGeom prst="rect">
            <a:avLst/>
          </a:prstGeom>
        </p:spPr>
        <p:txBody>
          <a:bodyPr lIns="0" tIns="0" rIns="0" bIns="0" rtlCol="0" anchor="t">
            <a:spAutoFit/>
          </a:bodyPr>
          <a:lstStyle/>
          <a:p>
            <a:pPr algn="ctr" rtl="1">
              <a:lnSpc>
                <a:spcPts val="12480"/>
              </a:lnSpc>
            </a:pPr>
            <a:r>
              <a:rPr lang="he-IL" sz="10400">
                <a:solidFill>
                  <a:srgbClr val="236292"/>
                </a:solidFill>
                <a:latin typeface="FB Anakonda"/>
                <a:ea typeface="FB Anakonda"/>
                <a:cs typeface="FB Anakonda"/>
                <a:sym typeface="FB Anakonda"/>
                <a:rtl/>
              </a:rPr>
              <a:t>חשוב להתעדכן באתר ביה"ס ולהשתמש במשוב.</a:t>
            </a:r>
          </a:p>
          <a:p>
            <a:pPr algn="ctr" rtl="1">
              <a:lnSpc>
                <a:spcPts val="12480"/>
              </a:lnSpc>
            </a:pPr>
            <a:r>
              <a:rPr lang="he-IL" sz="10400">
                <a:solidFill>
                  <a:srgbClr val="236292"/>
                </a:solidFill>
                <a:latin typeface="FB Anakonda"/>
                <a:ea typeface="FB Anakonda"/>
                <a:cs typeface="FB Anakonda"/>
                <a:sym typeface="FB Anakonda"/>
                <a:rtl/>
              </a:rPr>
              <a:t>חובה על התלמיד/ה להתעדכן בהודעות השונות כל יום. </a:t>
            </a:r>
          </a:p>
        </p:txBody>
      </p:sp>
      <p:sp>
        <p:nvSpPr>
          <p:cNvPr id="21" name="Freeform 21"/>
          <p:cNvSpPr/>
          <p:nvPr/>
        </p:nvSpPr>
        <p:spPr>
          <a:xfrm>
            <a:off x="861052" y="9206444"/>
            <a:ext cx="7996686" cy="974926"/>
          </a:xfrm>
          <a:custGeom>
            <a:avLst/>
            <a:gdLst/>
            <a:ahLst/>
            <a:cxnLst/>
            <a:rect l="l" t="t" r="r" b="b"/>
            <a:pathLst>
              <a:path w="7996686" h="974926">
                <a:moveTo>
                  <a:pt x="0" y="0"/>
                </a:moveTo>
                <a:lnTo>
                  <a:pt x="7996686" y="0"/>
                </a:lnTo>
                <a:lnTo>
                  <a:pt x="7996686" y="974927"/>
                </a:lnTo>
                <a:lnTo>
                  <a:pt x="0" y="974927"/>
                </a:lnTo>
                <a:lnTo>
                  <a:pt x="0" y="0"/>
                </a:lnTo>
                <a:close/>
              </a:path>
            </a:pathLst>
          </a:custGeom>
          <a:blipFill>
            <a:blip r:embed="rId2"/>
            <a:stretch>
              <a:fillRect l="-2375" r="-2375"/>
            </a:stretch>
          </a:blipFill>
        </p:spPr>
        <p:txBody>
          <a:bodyPr/>
          <a:lstStyle/>
          <a:p>
            <a:endParaRPr lang="he-IL"/>
          </a:p>
        </p:txBody>
      </p:sp>
      <p:sp>
        <p:nvSpPr>
          <p:cNvPr id="22" name="Freeform 22"/>
          <p:cNvSpPr/>
          <p:nvPr/>
        </p:nvSpPr>
        <p:spPr>
          <a:xfrm>
            <a:off x="57618" y="7072"/>
            <a:ext cx="2606433" cy="2222266"/>
          </a:xfrm>
          <a:custGeom>
            <a:avLst/>
            <a:gdLst/>
            <a:ahLst/>
            <a:cxnLst/>
            <a:rect l="l" t="t" r="r" b="b"/>
            <a:pathLst>
              <a:path w="2606433" h="2222266">
                <a:moveTo>
                  <a:pt x="0" y="0"/>
                </a:moveTo>
                <a:lnTo>
                  <a:pt x="2606433" y="0"/>
                </a:lnTo>
                <a:lnTo>
                  <a:pt x="2606433" y="2222266"/>
                </a:lnTo>
                <a:lnTo>
                  <a:pt x="0" y="2222266"/>
                </a:lnTo>
                <a:lnTo>
                  <a:pt x="0" y="0"/>
                </a:lnTo>
                <a:close/>
              </a:path>
            </a:pathLst>
          </a:custGeom>
          <a:blipFill>
            <a:blip r:embed="rId3"/>
            <a:stretch>
              <a:fillRect/>
            </a:stretch>
          </a:blipFill>
        </p:spPr>
        <p:txBody>
          <a:bodyPr/>
          <a:lstStyle/>
          <a:p>
            <a:endParaRPr lang="he-IL"/>
          </a:p>
        </p:txBody>
      </p:sp>
      <p:sp>
        <p:nvSpPr>
          <p:cNvPr id="23" name="Freeform 23"/>
          <p:cNvSpPr/>
          <p:nvPr/>
        </p:nvSpPr>
        <p:spPr>
          <a:xfrm>
            <a:off x="824776" y="3277935"/>
            <a:ext cx="3287898" cy="1942849"/>
          </a:xfrm>
          <a:custGeom>
            <a:avLst/>
            <a:gdLst/>
            <a:ahLst/>
            <a:cxnLst/>
            <a:rect l="l" t="t" r="r" b="b"/>
            <a:pathLst>
              <a:path w="3287898" h="1942849">
                <a:moveTo>
                  <a:pt x="0" y="0"/>
                </a:moveTo>
                <a:lnTo>
                  <a:pt x="3287899" y="0"/>
                </a:lnTo>
                <a:lnTo>
                  <a:pt x="3287899" y="1942848"/>
                </a:lnTo>
                <a:lnTo>
                  <a:pt x="0" y="1942848"/>
                </a:lnTo>
                <a:lnTo>
                  <a:pt x="0" y="0"/>
                </a:lnTo>
                <a:close/>
              </a:path>
            </a:pathLst>
          </a:custGeom>
          <a:blipFill>
            <a:blip r:embed="rId4"/>
            <a:stretch>
              <a:fillRect l="-6830" t="-921" r="-5940" b="-5951"/>
            </a:stretch>
          </a:blipFill>
        </p:spPr>
        <p:txBody>
          <a:bodyPr/>
          <a:lstStyle/>
          <a:p>
            <a:endParaRPr lang="he-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659" y="6007100"/>
            <a:ext cx="685800" cy="4279900"/>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5FCBEF">
                <a:alpha val="48627"/>
              </a:srgbClr>
            </a:solidFill>
          </p:spPr>
          <p:txBody>
            <a:bodyPr/>
            <a:lstStyle/>
            <a:p>
              <a:endParaRPr lang="he-IL"/>
            </a:p>
          </p:txBody>
        </p:sp>
      </p:grpSp>
      <p:sp>
        <p:nvSpPr>
          <p:cNvPr id="4" name="AutoShape 4"/>
          <p:cNvSpPr/>
          <p:nvPr/>
        </p:nvSpPr>
        <p:spPr>
          <a:xfrm rot="-2023717">
            <a:off x="11717481" y="8275204"/>
            <a:ext cx="7272055" cy="0"/>
          </a:xfrm>
          <a:prstGeom prst="line">
            <a:avLst/>
          </a:prstGeom>
          <a:ln w="9525" cap="rnd">
            <a:solidFill>
              <a:srgbClr val="5FCBEF"/>
            </a:solidFill>
            <a:prstDash val="solid"/>
            <a:headEnd type="none" w="sm" len="sm"/>
            <a:tailEnd type="none" w="sm" len="sm"/>
          </a:ln>
        </p:spPr>
        <p:txBody>
          <a:bodyPr/>
          <a:lstStyle/>
          <a:p>
            <a:endParaRPr lang="he-IL"/>
          </a:p>
        </p:txBody>
      </p:sp>
      <p:sp>
        <p:nvSpPr>
          <p:cNvPr id="5" name="AutoShape 5"/>
          <p:cNvSpPr/>
          <p:nvPr/>
        </p:nvSpPr>
        <p:spPr>
          <a:xfrm rot="4791364">
            <a:off x="10886433" y="5143500"/>
            <a:ext cx="10464870" cy="0"/>
          </a:xfrm>
          <a:prstGeom prst="line">
            <a:avLst/>
          </a:prstGeom>
          <a:ln w="9525" cap="rnd">
            <a:solidFill>
              <a:srgbClr val="5FCBEF"/>
            </a:solidFill>
            <a:prstDash val="solid"/>
            <a:headEnd type="none" w="sm" len="sm"/>
            <a:tailEnd type="none" w="sm" len="sm"/>
          </a:ln>
        </p:spPr>
        <p:txBody>
          <a:bodyPr/>
          <a:lstStyle/>
          <a:p>
            <a:endParaRPr lang="he-IL"/>
          </a:p>
        </p:txBody>
      </p:sp>
      <p:grpSp>
        <p:nvGrpSpPr>
          <p:cNvPr id="6" name="Group 6"/>
          <p:cNvGrpSpPr/>
          <p:nvPr/>
        </p:nvGrpSpPr>
        <p:grpSpPr>
          <a:xfrm>
            <a:off x="14978251" y="2"/>
            <a:ext cx="3404163" cy="10299699"/>
            <a:chOff x="0" y="0"/>
            <a:chExt cx="3227651" cy="9765641"/>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5FCBEF">
                <a:alpha val="12941"/>
              </a:srgbClr>
            </a:solidFill>
          </p:spPr>
          <p:txBody>
            <a:bodyPr/>
            <a:lstStyle/>
            <a:p>
              <a:endParaRPr lang="he-IL"/>
            </a:p>
          </p:txBody>
        </p:sp>
      </p:grpSp>
      <p:grpSp>
        <p:nvGrpSpPr>
          <p:cNvPr id="8" name="Group 8"/>
          <p:cNvGrpSpPr/>
          <p:nvPr/>
        </p:nvGrpSpPr>
        <p:grpSpPr>
          <a:xfrm>
            <a:off x="15448144" y="-12700"/>
            <a:ext cx="2922220" cy="10299701"/>
            <a:chOff x="0" y="0"/>
            <a:chExt cx="2770698" cy="9765642"/>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5FCBEF">
                <a:alpha val="3922"/>
              </a:srgbClr>
            </a:solidFill>
          </p:spPr>
          <p:txBody>
            <a:bodyPr/>
            <a:lstStyle/>
            <a:p>
              <a:endParaRPr lang="he-IL"/>
            </a:p>
          </p:txBody>
        </p:sp>
      </p:grpSp>
      <p:grpSp>
        <p:nvGrpSpPr>
          <p:cNvPr id="10" name="Group 10"/>
          <p:cNvGrpSpPr/>
          <p:nvPr/>
        </p:nvGrpSpPr>
        <p:grpSpPr>
          <a:xfrm>
            <a:off x="14597251" y="5880099"/>
            <a:ext cx="3770347" cy="4406899"/>
            <a:chOff x="0" y="0"/>
            <a:chExt cx="3574848" cy="4178394"/>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17B0E4">
                <a:alpha val="43529"/>
              </a:srgbClr>
            </a:solidFill>
          </p:spPr>
          <p:txBody>
            <a:bodyPr/>
            <a:lstStyle/>
            <a:p>
              <a:endParaRPr lang="he-IL"/>
            </a:p>
          </p:txBody>
        </p:sp>
      </p:grpSp>
      <p:grpSp>
        <p:nvGrpSpPr>
          <p:cNvPr id="12" name="Group 12"/>
          <p:cNvGrpSpPr/>
          <p:nvPr/>
        </p:nvGrpSpPr>
        <p:grpSpPr>
          <a:xfrm>
            <a:off x="15156051" y="-12700"/>
            <a:ext cx="3214314" cy="10299701"/>
            <a:chOff x="0" y="0"/>
            <a:chExt cx="3047646" cy="9765642"/>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17B0E4">
                <a:alpha val="24706"/>
              </a:srgbClr>
            </a:solidFill>
          </p:spPr>
          <p:txBody>
            <a:bodyPr/>
            <a:lstStyle/>
            <a:p>
              <a:endParaRPr lang="he-IL"/>
            </a:p>
          </p:txBody>
        </p:sp>
      </p:grpSp>
      <p:grpSp>
        <p:nvGrpSpPr>
          <p:cNvPr id="14" name="Group 14"/>
          <p:cNvGrpSpPr/>
          <p:nvPr/>
        </p:nvGrpSpPr>
        <p:grpSpPr>
          <a:xfrm>
            <a:off x="17084071" y="-12700"/>
            <a:ext cx="1286295" cy="10299701"/>
            <a:chOff x="0" y="0"/>
            <a:chExt cx="1219598" cy="9765642"/>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2E83C3">
                <a:alpha val="48627"/>
              </a:srgbClr>
            </a:solidFill>
          </p:spPr>
          <p:txBody>
            <a:bodyPr/>
            <a:lstStyle/>
            <a:p>
              <a:endParaRPr lang="he-IL"/>
            </a:p>
          </p:txBody>
        </p:sp>
      </p:grpSp>
      <p:grpSp>
        <p:nvGrpSpPr>
          <p:cNvPr id="16" name="Group 16"/>
          <p:cNvGrpSpPr/>
          <p:nvPr/>
        </p:nvGrpSpPr>
        <p:grpSpPr>
          <a:xfrm>
            <a:off x="16781655" y="-12702"/>
            <a:ext cx="1600155" cy="10299701"/>
            <a:chOff x="0" y="0"/>
            <a:chExt cx="1517184" cy="9765642"/>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236292">
                <a:alpha val="67059"/>
              </a:srgbClr>
            </a:solidFill>
          </p:spPr>
          <p:txBody>
            <a:bodyPr/>
            <a:lstStyle/>
            <a:p>
              <a:endParaRPr lang="he-IL"/>
            </a:p>
          </p:txBody>
        </p:sp>
      </p:grpSp>
      <p:grpSp>
        <p:nvGrpSpPr>
          <p:cNvPr id="18" name="Group 18"/>
          <p:cNvGrpSpPr/>
          <p:nvPr/>
        </p:nvGrpSpPr>
        <p:grpSpPr>
          <a:xfrm>
            <a:off x="16743553" y="7340599"/>
            <a:ext cx="1641129" cy="2946400"/>
            <a:chOff x="0" y="0"/>
            <a:chExt cx="1556033" cy="2793624"/>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17B0E4">
                <a:alpha val="43529"/>
              </a:srgbClr>
            </a:solidFill>
          </p:spPr>
          <p:txBody>
            <a:bodyPr/>
            <a:lstStyle/>
            <a:p>
              <a:endParaRPr lang="he-IL"/>
            </a:p>
          </p:txBody>
        </p:sp>
      </p:grpSp>
      <p:sp>
        <p:nvSpPr>
          <p:cNvPr id="20" name="Freeform 20"/>
          <p:cNvSpPr/>
          <p:nvPr/>
        </p:nvSpPr>
        <p:spPr>
          <a:xfrm>
            <a:off x="861052" y="9206444"/>
            <a:ext cx="7996686" cy="974926"/>
          </a:xfrm>
          <a:custGeom>
            <a:avLst/>
            <a:gdLst/>
            <a:ahLst/>
            <a:cxnLst/>
            <a:rect l="l" t="t" r="r" b="b"/>
            <a:pathLst>
              <a:path w="7996686" h="974926">
                <a:moveTo>
                  <a:pt x="0" y="0"/>
                </a:moveTo>
                <a:lnTo>
                  <a:pt x="7996686" y="0"/>
                </a:lnTo>
                <a:lnTo>
                  <a:pt x="7996686" y="974927"/>
                </a:lnTo>
                <a:lnTo>
                  <a:pt x="0" y="974927"/>
                </a:lnTo>
                <a:lnTo>
                  <a:pt x="0" y="0"/>
                </a:lnTo>
                <a:close/>
              </a:path>
            </a:pathLst>
          </a:custGeom>
          <a:blipFill>
            <a:blip r:embed="rId2"/>
            <a:stretch>
              <a:fillRect l="-2375" r="-2375"/>
            </a:stretch>
          </a:blipFill>
        </p:spPr>
        <p:txBody>
          <a:bodyPr/>
          <a:lstStyle/>
          <a:p>
            <a:endParaRPr lang="he-IL"/>
          </a:p>
        </p:txBody>
      </p:sp>
      <p:sp>
        <p:nvSpPr>
          <p:cNvPr id="21" name="Freeform 21"/>
          <p:cNvSpPr/>
          <p:nvPr/>
        </p:nvSpPr>
        <p:spPr>
          <a:xfrm>
            <a:off x="0" y="-12702"/>
            <a:ext cx="2396478" cy="2043256"/>
          </a:xfrm>
          <a:custGeom>
            <a:avLst/>
            <a:gdLst/>
            <a:ahLst/>
            <a:cxnLst/>
            <a:rect l="l" t="t" r="r" b="b"/>
            <a:pathLst>
              <a:path w="2396478" h="2043256">
                <a:moveTo>
                  <a:pt x="0" y="0"/>
                </a:moveTo>
                <a:lnTo>
                  <a:pt x="2396478" y="0"/>
                </a:lnTo>
                <a:lnTo>
                  <a:pt x="2396478" y="2043256"/>
                </a:lnTo>
                <a:lnTo>
                  <a:pt x="0" y="2043256"/>
                </a:lnTo>
                <a:lnTo>
                  <a:pt x="0" y="0"/>
                </a:lnTo>
                <a:close/>
              </a:path>
            </a:pathLst>
          </a:custGeom>
          <a:blipFill>
            <a:blip r:embed="rId3"/>
            <a:stretch>
              <a:fillRect/>
            </a:stretch>
          </a:blipFill>
        </p:spPr>
        <p:txBody>
          <a:bodyPr/>
          <a:lstStyle/>
          <a:p>
            <a:endParaRPr lang="he-IL"/>
          </a:p>
        </p:txBody>
      </p:sp>
      <p:sp>
        <p:nvSpPr>
          <p:cNvPr id="22" name="Freeform 22"/>
          <p:cNvSpPr/>
          <p:nvPr/>
        </p:nvSpPr>
        <p:spPr>
          <a:xfrm>
            <a:off x="10153401" y="6490717"/>
            <a:ext cx="3529187" cy="3690654"/>
          </a:xfrm>
          <a:custGeom>
            <a:avLst/>
            <a:gdLst/>
            <a:ahLst/>
            <a:cxnLst/>
            <a:rect l="l" t="t" r="r" b="b"/>
            <a:pathLst>
              <a:path w="3529187" h="3690654">
                <a:moveTo>
                  <a:pt x="0" y="0"/>
                </a:moveTo>
                <a:lnTo>
                  <a:pt x="3529187" y="0"/>
                </a:lnTo>
                <a:lnTo>
                  <a:pt x="3529187" y="3690654"/>
                </a:lnTo>
                <a:lnTo>
                  <a:pt x="0" y="3690654"/>
                </a:lnTo>
                <a:lnTo>
                  <a:pt x="0" y="0"/>
                </a:lnTo>
                <a:close/>
              </a:path>
            </a:pathLst>
          </a:custGeom>
          <a:blipFill>
            <a:blip r:embed="rId4"/>
            <a:stretch>
              <a:fillRect/>
            </a:stretch>
          </a:blipFill>
        </p:spPr>
        <p:txBody>
          <a:bodyPr/>
          <a:lstStyle/>
          <a:p>
            <a:endParaRPr lang="he-IL"/>
          </a:p>
        </p:txBody>
      </p:sp>
      <p:sp>
        <p:nvSpPr>
          <p:cNvPr id="23" name="TextBox 23"/>
          <p:cNvSpPr txBox="1"/>
          <p:nvPr/>
        </p:nvSpPr>
        <p:spPr>
          <a:xfrm>
            <a:off x="663141" y="2098099"/>
            <a:ext cx="15181776" cy="4581525"/>
          </a:xfrm>
          <a:prstGeom prst="rect">
            <a:avLst/>
          </a:prstGeom>
        </p:spPr>
        <p:txBody>
          <a:bodyPr lIns="0" tIns="0" rIns="0" bIns="0" rtlCol="0" anchor="t">
            <a:spAutoFit/>
          </a:bodyPr>
          <a:lstStyle/>
          <a:p>
            <a:pPr algn="ctr" rtl="1">
              <a:lnSpc>
                <a:spcPts val="8640"/>
              </a:lnSpc>
            </a:pPr>
            <a:r>
              <a:rPr lang="he-IL" sz="7200">
                <a:solidFill>
                  <a:srgbClr val="236292"/>
                </a:solidFill>
                <a:latin typeface="ploni-yad"/>
                <a:ea typeface="ploni-yad"/>
                <a:cs typeface="ploni-yad"/>
                <a:sym typeface="ploni-yad"/>
                <a:rtl/>
              </a:rPr>
              <a:t>אנו מזמינות אתכם/ן להיות שותפים ושותפות במועצת תלמידים/ות בדיונים וקביעת החלטות הנוגעות לאורחות החיים בביה"ס. </a:t>
            </a:r>
          </a:p>
          <a:p>
            <a:pPr algn="ctr" rtl="1">
              <a:lnSpc>
                <a:spcPts val="8640"/>
              </a:lnSpc>
            </a:pPr>
            <a:r>
              <a:rPr lang="he-IL" sz="7200">
                <a:solidFill>
                  <a:srgbClr val="236292"/>
                </a:solidFill>
                <a:latin typeface="ploni-yad"/>
                <a:ea typeface="ploni-yad"/>
                <a:cs typeface="ploni-yad"/>
                <a:sym typeface="ploni-yad"/>
                <a:rtl/>
              </a:rPr>
              <a:t>להיות חלק משמעותי בצוות חטיבת רעות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he-IL"/>
          </a:p>
        </p:txBody>
      </p:sp>
      <p:sp>
        <p:nvSpPr>
          <p:cNvPr id="3" name="TextBox 3"/>
          <p:cNvSpPr txBox="1"/>
          <p:nvPr/>
        </p:nvSpPr>
        <p:spPr>
          <a:xfrm>
            <a:off x="3295055" y="-301624"/>
            <a:ext cx="11697891" cy="10588624"/>
          </a:xfrm>
          <a:prstGeom prst="rect">
            <a:avLst/>
          </a:prstGeom>
        </p:spPr>
        <p:txBody>
          <a:bodyPr lIns="0" tIns="0" rIns="0" bIns="0" rtlCol="0" anchor="t">
            <a:spAutoFit/>
          </a:bodyPr>
          <a:lstStyle/>
          <a:p>
            <a:pPr algn="ctr" rtl="1">
              <a:lnSpc>
                <a:spcPts val="28000"/>
              </a:lnSpc>
            </a:pPr>
            <a:r>
              <a:rPr lang="he-IL" sz="20000">
                <a:solidFill>
                  <a:srgbClr val="FFFFFF"/>
                </a:solidFill>
                <a:latin typeface="FB Disco"/>
                <a:ea typeface="FB Disco"/>
                <a:cs typeface="FB Disco"/>
                <a:sym typeface="FB Disco"/>
                <a:rtl/>
              </a:rPr>
              <a:t>שנה טובה </a:t>
            </a:r>
          </a:p>
          <a:p>
            <a:pPr algn="ctr" rtl="1">
              <a:lnSpc>
                <a:spcPts val="28000"/>
              </a:lnSpc>
            </a:pPr>
            <a:r>
              <a:rPr lang="he-IL" sz="20000">
                <a:solidFill>
                  <a:srgbClr val="FFFFFF"/>
                </a:solidFill>
                <a:latin typeface="FB Disco"/>
                <a:ea typeface="FB Disco"/>
                <a:cs typeface="FB Disco"/>
                <a:sym typeface="FB Disco"/>
                <a:rtl/>
              </a:rPr>
              <a:t>צוות חט”ב </a:t>
            </a:r>
          </a:p>
          <a:p>
            <a:pPr algn="ctr" rtl="1">
              <a:lnSpc>
                <a:spcPts val="28000"/>
              </a:lnSpc>
            </a:pPr>
            <a:r>
              <a:rPr lang="he-IL" sz="20000">
                <a:solidFill>
                  <a:srgbClr val="FFFFFF"/>
                </a:solidFill>
                <a:latin typeface="FB Disco"/>
                <a:ea typeface="FB Disco"/>
                <a:cs typeface="FB Disco"/>
                <a:sym typeface="FB Disco"/>
                <a:rtl/>
              </a:rPr>
              <a:t>רעות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1429</Words>
  <Application>Microsoft Office PowerPoint</Application>
  <PresentationFormat>מותאם אישית</PresentationFormat>
  <Paragraphs>156</Paragraphs>
  <Slides>22</Slides>
  <Notes>0</Notes>
  <HiddenSlides>0</HiddenSlides>
  <MMClips>2</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22</vt:i4>
      </vt:variant>
    </vt:vector>
  </HeadingPairs>
  <TitlesOfParts>
    <vt:vector size="32" baseType="lpstr">
      <vt:lpstr>ploni-yad Bold</vt:lpstr>
      <vt:lpstr>Suez One</vt:lpstr>
      <vt:lpstr>Arial</vt:lpstr>
      <vt:lpstr>FB Disco</vt:lpstr>
      <vt:lpstr>Arimo Bold</vt:lpstr>
      <vt:lpstr>Canva Sans Bold</vt:lpstr>
      <vt:lpstr>Calibri</vt:lpstr>
      <vt:lpstr>ploni-yad</vt:lpstr>
      <vt:lpstr>FB Anakonda</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תשפ"ז מצגת אורחות חיים .pptx</dc:title>
  <dc:creator>user</dc:creator>
  <cp:lastModifiedBy>דפנה זייד</cp:lastModifiedBy>
  <cp:revision>1</cp:revision>
  <dcterms:created xsi:type="dcterms:W3CDTF">2006-08-16T00:00:00Z</dcterms:created>
  <dcterms:modified xsi:type="dcterms:W3CDTF">2026-09-14T10:05:26Z</dcterms:modified>
  <dc:identifier>DAGPTs9Qi70</dc:identifier>
</cp:coreProperties>
</file>